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72" r:id="rId3"/>
    <p:sldId id="257" r:id="rId4"/>
    <p:sldId id="266" r:id="rId5"/>
    <p:sldId id="270" r:id="rId6"/>
    <p:sldId id="267" r:id="rId7"/>
    <p:sldId id="273" r:id="rId8"/>
    <p:sldId id="274" r:id="rId9"/>
    <p:sldId id="261" r:id="rId10"/>
    <p:sldId id="278" r:id="rId11"/>
    <p:sldId id="264" r:id="rId12"/>
    <p:sldId id="28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251"/>
  </p:normalViewPr>
  <p:slideViewPr>
    <p:cSldViewPr snapToGrid="0" snapToObjects="1">
      <p:cViewPr>
        <p:scale>
          <a:sx n="100" d="100"/>
          <a:sy n="100" d="100"/>
        </p:scale>
        <p:origin x="10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2E1873-5285-4044-B9AA-07CDC56AAED6}" type="datetimeFigureOut">
              <a:rPr lang="en-US" smtClean="0"/>
              <a:t>11/3/19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26BC78-C04E-4E4B-9938-EA601E928653}" type="slidenum">
              <a:rPr lang="en-US" smtClean="0"/>
              <a:t>‹#›</a:t>
            </a:fld>
            <a:endParaRPr lang="en-US"/>
          </a:p>
        </p:txBody>
      </p:sp>
    </p:spTree>
    <p:extLst>
      <p:ext uri="{BB962C8B-B14F-4D97-AF65-F5344CB8AC3E}">
        <p14:creationId xmlns:p14="http://schemas.microsoft.com/office/powerpoint/2010/main" val="1432814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Times New Roman" panose="02020603050405020304" pitchFamily="18" charset="0"/>
                <a:cs typeface="Times New Roman" panose="02020603050405020304" pitchFamily="18" charset="0"/>
              </a:rPr>
              <a:t>Given 2D region proposals in an RGB image, this model first generates a sequence of frustums for each region proposal, and uses the obtained frustums to group local points. F-</a:t>
            </a:r>
            <a:r>
              <a:rPr lang="en-US" sz="1200" dirty="0" err="1">
                <a:solidFill>
                  <a:srgbClr val="000000"/>
                </a:solidFill>
                <a:latin typeface="Times New Roman" panose="02020603050405020304" pitchFamily="18" charset="0"/>
                <a:cs typeface="Times New Roman" panose="02020603050405020304" pitchFamily="18" charset="0"/>
              </a:rPr>
              <a:t>ConvNet</a:t>
            </a:r>
            <a:r>
              <a:rPr lang="en-US" sz="1200" dirty="0">
                <a:solidFill>
                  <a:srgbClr val="000000"/>
                </a:solidFill>
                <a:latin typeface="Times New Roman" panose="02020603050405020304" pitchFamily="18" charset="0"/>
                <a:cs typeface="Times New Roman" panose="02020603050405020304" pitchFamily="18" charset="0"/>
              </a:rPr>
              <a:t> aggregates point-wise features as frustum-level feature vectors, and arrays these feature vectors as a feature map for use of its subsequent component of fully convolutional network (FCN), which spatially fuses frustum-level features and supports an end-to-end and continuous estimation of oriented boxes in the 3D space.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whole framework of F-</a:t>
            </a:r>
            <a:r>
              <a:rPr lang="en-US" sz="1200" kern="1200" dirty="0" err="1">
                <a:solidFill>
                  <a:schemeClr val="tx1"/>
                </a:solidFill>
                <a:effectLst/>
                <a:latin typeface="+mn-lt"/>
                <a:ea typeface="+mn-ea"/>
                <a:cs typeface="+mn-cs"/>
              </a:rPr>
              <a:t>ConvNet</a:t>
            </a:r>
            <a:r>
              <a:rPr lang="en-US" sz="1200" kern="1200" dirty="0">
                <a:solidFill>
                  <a:schemeClr val="tx1"/>
                </a:solidFill>
                <a:effectLst/>
                <a:latin typeface="+mn-lt"/>
                <a:ea typeface="+mn-ea"/>
                <a:cs typeface="+mn-cs"/>
              </a:rPr>
              <a:t>. Grouping points and extract features by </a:t>
            </a:r>
            <a:r>
              <a:rPr lang="en-US" sz="1200" kern="1200" dirty="0" err="1">
                <a:solidFill>
                  <a:schemeClr val="tx1"/>
                </a:solidFill>
                <a:effectLst/>
                <a:latin typeface="+mn-lt"/>
                <a:ea typeface="+mn-ea"/>
                <a:cs typeface="+mn-cs"/>
              </a:rPr>
              <a:t>PointNet</a:t>
            </a:r>
            <a:r>
              <a:rPr lang="en-US" sz="1200" kern="1200" dirty="0">
                <a:solidFill>
                  <a:schemeClr val="tx1"/>
                </a:solidFill>
                <a:effectLst/>
                <a:latin typeface="+mn-lt"/>
                <a:ea typeface="+mn-ea"/>
                <a:cs typeface="+mn-cs"/>
              </a:rPr>
              <a:t> from a sequence of frustums, and for 3D box estimation, frustum-level features are re-formed as a 2D feature map for use of fully convolutional network (FCN) and detection header (CLS and </a:t>
            </a:r>
            <a:r>
              <a:rPr lang="en-US" sz="1200" kern="1200">
                <a:solidFill>
                  <a:schemeClr val="tx1"/>
                </a:solidFill>
                <a:effectLst/>
                <a:latin typeface="+mn-lt"/>
                <a:ea typeface="+mn-ea"/>
                <a:cs typeface="+mn-cs"/>
              </a:rPr>
              <a:t>REG).</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C26BC78-C04E-4E4B-9938-EA601E928653}" type="slidenum">
              <a:rPr lang="en-US" smtClean="0"/>
              <a:t>3</a:t>
            </a:fld>
            <a:endParaRPr lang="en-US"/>
          </a:p>
        </p:txBody>
      </p:sp>
    </p:spTree>
    <p:extLst>
      <p:ext uri="{BB962C8B-B14F-4D97-AF65-F5344CB8AC3E}">
        <p14:creationId xmlns:p14="http://schemas.microsoft.com/office/powerpoint/2010/main" val="3729775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Multi-View 3D object detection network (MV3D): The network takes the bird’s eye view and front view of LIDAR point cloud as well as an image as input. It first generates 3D object proposals from bird’s eye view map and project them to three views. A deep fusion network is used to combine region-wise features obtained via ROI pooling for each view. The fused features are used to jointly predict object class and do oriented 3D box regression.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Times New Roman" panose="02020603050405020304" pitchFamily="18" charset="0"/>
                <a:cs typeface="Times New Roman" panose="02020603050405020304" pitchFamily="18" charset="0"/>
              </a:rPr>
              <a:t>A sensory-fusion framework that takes both LIDAR point cloud and RGB images as input and predicts oriented 3D bounding boxes. Encoding the sparse 3D point cloud with a compact multi-view representation. The network is composed of two subnetworks: one for 3D object proposal generation and another for multi-view feature fusion. The proposal network generates 3D candidate boxes efficiently from the bird's eye view representation of 3D point cloud. Designing a deep fusion scheme to combine region-wise features from multiple views and enable interactions between intermediate layers of different paths.</a:t>
            </a:r>
            <a:endParaRPr lang="en-US" sz="1200" b="1" dirty="0">
              <a:solidFill>
                <a:srgbClr val="000000"/>
              </a:solidFill>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C26BC78-C04E-4E4B-9938-EA601E928653}" type="slidenum">
              <a:rPr lang="en-US" smtClean="0"/>
              <a:t>4</a:t>
            </a:fld>
            <a:endParaRPr lang="en-US"/>
          </a:p>
        </p:txBody>
      </p:sp>
    </p:spTree>
    <p:extLst>
      <p:ext uri="{BB962C8B-B14F-4D97-AF65-F5344CB8AC3E}">
        <p14:creationId xmlns:p14="http://schemas.microsoft.com/office/powerpoint/2010/main" val="2149515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Times New Roman" panose="02020603050405020304" pitchFamily="18" charset="0"/>
                <a:cs typeface="Times New Roman" panose="02020603050405020304" pitchFamily="18" charset="0"/>
              </a:rPr>
              <a:t>The proposed neural network architecture uses LIDAR point clouds and RGB images to generate features that are shared by two subnetworks: a region proposal network (RPN) and a second stage detector network. The proposed RPN uses a novel architecture capable of performing multimodal feature fusion on high resolution feature maps to generate reliable 3D object proposals for multiple object classes in road scenes. Using these proposals, the second stage detection network performs accurate oriented 3D bounding box regression and category classification to predict the extents, orientation, and classification of objects in 3D space.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Times New Roman" panose="02020603050405020304" pitchFamily="18" charset="0"/>
              <a:cs typeface="Times New Roman" panose="02020603050405020304" pitchFamily="18" charset="0"/>
            </a:endParaRPr>
          </a:p>
          <a:p>
            <a:r>
              <a:rPr lang="en-US" sz="1200" kern="1200" dirty="0">
                <a:solidFill>
                  <a:schemeClr val="tx1"/>
                </a:solidFill>
                <a:effectLst/>
                <a:latin typeface="+mn-lt"/>
                <a:ea typeface="+mn-ea"/>
                <a:cs typeface="+mn-cs"/>
              </a:rPr>
              <a:t>Inspired by feature pyramid networks (FPNs) [5] for 2D object detection, we propose a novel feature extractor that produces high resolution feature maps from LIDAR point clouds and RGB images, allowing for the local- </a:t>
            </a:r>
            <a:r>
              <a:rPr lang="en-US" sz="1200" kern="1200" dirty="0" err="1">
                <a:solidFill>
                  <a:schemeClr val="tx1"/>
                </a:solidFill>
                <a:effectLst/>
                <a:latin typeface="+mn-lt"/>
                <a:ea typeface="+mn-ea"/>
                <a:cs typeface="+mn-cs"/>
              </a:rPr>
              <a:t>ization</a:t>
            </a:r>
            <a:r>
              <a:rPr lang="en-US" sz="1200" kern="1200" dirty="0">
                <a:solidFill>
                  <a:schemeClr val="tx1"/>
                </a:solidFill>
                <a:effectLst/>
                <a:latin typeface="+mn-lt"/>
                <a:ea typeface="+mn-ea"/>
                <a:cs typeface="+mn-cs"/>
              </a:rPr>
              <a:t> of small classes in the scene. </a:t>
            </a:r>
            <a:endParaRPr lang="en-US" dirty="0"/>
          </a:p>
          <a:p>
            <a:r>
              <a:rPr lang="en-US" sz="1200" kern="1200" dirty="0">
                <a:solidFill>
                  <a:schemeClr val="tx1"/>
                </a:solidFill>
                <a:effectLst/>
                <a:latin typeface="+mn-lt"/>
                <a:ea typeface="+mn-ea"/>
                <a:cs typeface="+mn-cs"/>
              </a:rPr>
              <a:t>• We propose a feature fusion Region Proposal Network (RPN) that utilizes multiple modalities to produce high- recall region proposals for small classes. </a:t>
            </a:r>
            <a:endParaRPr lang="en-US" dirty="0"/>
          </a:p>
          <a:p>
            <a:r>
              <a:rPr lang="en-US" sz="1200" kern="1200" dirty="0">
                <a:solidFill>
                  <a:schemeClr val="tx1"/>
                </a:solidFill>
                <a:effectLst/>
                <a:latin typeface="+mn-lt"/>
                <a:ea typeface="+mn-ea"/>
                <a:cs typeface="+mn-cs"/>
              </a:rPr>
              <a:t>• We propose a novel 3D bounding box encoding that conforms to box geometric constraints, allowing for higher 3D localization accuracy.</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The proposed neural network architecture exploits 1 × 1 convolutions at the RPN stage, along with a fixed look-up table of 3D anchor projections, allowing high computational speed and a low memory footprint while maintaining detection performance. </a:t>
            </a:r>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olidFill>
                <a:srgbClr val="000000"/>
              </a:solidFill>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C26BC78-C04E-4E4B-9938-EA601E928653}" type="slidenum">
              <a:rPr lang="en-US" smtClean="0"/>
              <a:t>5</a:t>
            </a:fld>
            <a:endParaRPr lang="en-US"/>
          </a:p>
        </p:txBody>
      </p:sp>
    </p:spTree>
    <p:extLst>
      <p:ext uri="{BB962C8B-B14F-4D97-AF65-F5344CB8AC3E}">
        <p14:creationId xmlns:p14="http://schemas.microsoft.com/office/powerpoint/2010/main" val="1652593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Times New Roman" panose="02020603050405020304" pitchFamily="18" charset="0"/>
                <a:cs typeface="Times New Roman" panose="02020603050405020304" pitchFamily="18" charset="0"/>
              </a:rPr>
              <a:t>SECOND addresses computational cost challenges in 3D convolution-based detection by maximizing the use of the rich 3D information present in point cloud data. This method incorporates several improvements to the existing convolutional network architecture. Spatially sparse convolutional networks are introduced for LiDAR-based detection and are used to extract information from the z-axis before the 3D data are </a:t>
            </a:r>
            <a:r>
              <a:rPr lang="en-US" sz="1200" dirty="0" err="1">
                <a:solidFill>
                  <a:srgbClr val="000000"/>
                </a:solidFill>
                <a:latin typeface="Times New Roman" panose="02020603050405020304" pitchFamily="18" charset="0"/>
                <a:cs typeface="Times New Roman" panose="02020603050405020304" pitchFamily="18" charset="0"/>
              </a:rPr>
              <a:t>downsampled</a:t>
            </a:r>
            <a:r>
              <a:rPr lang="en-US" sz="1200" dirty="0">
                <a:solidFill>
                  <a:srgbClr val="000000"/>
                </a:solidFill>
                <a:latin typeface="Times New Roman" panose="02020603050405020304" pitchFamily="18" charset="0"/>
                <a:cs typeface="Times New Roman" panose="02020603050405020304" pitchFamily="18" charset="0"/>
              </a:rPr>
              <a:t> to something akin to 2D image data. </a:t>
            </a:r>
            <a:endParaRPr lang="en-US" sz="1200" b="1" dirty="0">
              <a:solidFill>
                <a:srgbClr val="000000"/>
              </a:solidFill>
              <a:latin typeface="Times New Roman" panose="02020603050405020304" pitchFamily="18" charset="0"/>
              <a:cs typeface="Times New Roman" panose="02020603050405020304" pitchFamily="18" charset="0"/>
            </a:endParaRPr>
          </a:p>
          <a:p>
            <a:r>
              <a:rPr lang="en-US" dirty="0"/>
              <a:t>The proposed SECOND detector, depicted in Figure 1, consists of three components: </a:t>
            </a:r>
          </a:p>
          <a:p>
            <a:pPr marL="228600" indent="-228600">
              <a:buAutoNum type="arabicParenBoth"/>
            </a:pPr>
            <a:r>
              <a:rPr lang="en-US" dirty="0"/>
              <a:t>a </a:t>
            </a:r>
            <a:r>
              <a:rPr lang="en-US" dirty="0" err="1"/>
              <a:t>voxelwise</a:t>
            </a:r>
            <a:r>
              <a:rPr lang="en-US" dirty="0"/>
              <a:t> feature extractor; </a:t>
            </a:r>
          </a:p>
          <a:p>
            <a:pPr marL="228600" indent="-228600">
              <a:buAutoNum type="arabicParenBoth"/>
            </a:pPr>
            <a:r>
              <a:rPr lang="en-US" dirty="0"/>
              <a:t>a sparse convolutional middle layer; </a:t>
            </a:r>
          </a:p>
          <a:p>
            <a:pPr marL="228600" indent="-228600">
              <a:buAutoNum type="arabicParenBoth"/>
            </a:pPr>
            <a:r>
              <a:rPr lang="en-US" dirty="0"/>
              <a:t>and an RPN. Figure 1. The structure of our proposed SECOND detector. The detector takes a raw point cloud as input, converts it to voxel features and coordinates, and applies two VFE (voxel feature encoding) layers and a linear layer. Then, a sparse CNN is applied. Finally, an RPN generates the detection.</a:t>
            </a:r>
          </a:p>
          <a:p>
            <a:endParaRPr lang="en-US" dirty="0"/>
          </a:p>
        </p:txBody>
      </p:sp>
      <p:sp>
        <p:nvSpPr>
          <p:cNvPr id="4" name="Slide Number Placeholder 3"/>
          <p:cNvSpPr>
            <a:spLocks noGrp="1"/>
          </p:cNvSpPr>
          <p:nvPr>
            <p:ph type="sldNum" sz="quarter" idx="5"/>
          </p:nvPr>
        </p:nvSpPr>
        <p:spPr/>
        <p:txBody>
          <a:bodyPr/>
          <a:lstStyle/>
          <a:p>
            <a:fld id="{6C26BC78-C04E-4E4B-9938-EA601E928653}" type="slidenum">
              <a:rPr lang="en-US" smtClean="0"/>
              <a:t>6</a:t>
            </a:fld>
            <a:endParaRPr lang="en-US"/>
          </a:p>
        </p:txBody>
      </p:sp>
    </p:spTree>
    <p:extLst>
      <p:ext uri="{BB962C8B-B14F-4D97-AF65-F5344CB8AC3E}">
        <p14:creationId xmlns:p14="http://schemas.microsoft.com/office/powerpoint/2010/main" val="2960156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performance of F-</a:t>
            </a:r>
            <a:r>
              <a:rPr lang="en-US" dirty="0" err="1"/>
              <a:t>ConvNet</a:t>
            </a:r>
            <a:r>
              <a:rPr lang="en-US" dirty="0"/>
              <a:t> and SECOND are ranked top in these 4 models, but after a comprehensive comparison, we selected SECOND and AVOD as our model for object detection. Because the related documents of SECOND and AVOD are very detailed, we can use them directly and we can do some modifications much easier than F-</a:t>
            </a:r>
            <a:r>
              <a:rPr lang="en-US" dirty="0" err="1"/>
              <a:t>ConvNet</a:t>
            </a:r>
            <a:r>
              <a:rPr lang="en-US" dirty="0"/>
              <a:t>.</a:t>
            </a:r>
          </a:p>
          <a:p>
            <a:endParaRPr lang="en-US" dirty="0"/>
          </a:p>
        </p:txBody>
      </p:sp>
      <p:sp>
        <p:nvSpPr>
          <p:cNvPr id="4" name="Slide Number Placeholder 3"/>
          <p:cNvSpPr>
            <a:spLocks noGrp="1"/>
          </p:cNvSpPr>
          <p:nvPr>
            <p:ph type="sldNum" sz="quarter" idx="5"/>
          </p:nvPr>
        </p:nvSpPr>
        <p:spPr/>
        <p:txBody>
          <a:bodyPr/>
          <a:lstStyle/>
          <a:p>
            <a:fld id="{6C26BC78-C04E-4E4B-9938-EA601E928653}" type="slidenum">
              <a:rPr lang="en-US" smtClean="0"/>
              <a:t>8</a:t>
            </a:fld>
            <a:endParaRPr lang="en-US"/>
          </a:p>
        </p:txBody>
      </p:sp>
    </p:spTree>
    <p:extLst>
      <p:ext uri="{BB962C8B-B14F-4D97-AF65-F5344CB8AC3E}">
        <p14:creationId xmlns:p14="http://schemas.microsoft.com/office/powerpoint/2010/main" val="787991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Sample of data visualization</a:t>
            </a:r>
          </a:p>
        </p:txBody>
      </p:sp>
      <p:sp>
        <p:nvSpPr>
          <p:cNvPr id="4" name="Slide Number Placeholder 3"/>
          <p:cNvSpPr>
            <a:spLocks noGrp="1"/>
          </p:cNvSpPr>
          <p:nvPr>
            <p:ph type="sldNum" sz="quarter" idx="5"/>
          </p:nvPr>
        </p:nvSpPr>
        <p:spPr/>
        <p:txBody>
          <a:bodyPr/>
          <a:lstStyle/>
          <a:p>
            <a:fld id="{6C26BC78-C04E-4E4B-9938-EA601E928653}" type="slidenum">
              <a:rPr lang="en-US" smtClean="0"/>
              <a:t>9</a:t>
            </a:fld>
            <a:endParaRPr lang="en-US"/>
          </a:p>
        </p:txBody>
      </p:sp>
    </p:spTree>
    <p:extLst>
      <p:ext uri="{BB962C8B-B14F-4D97-AF65-F5344CB8AC3E}">
        <p14:creationId xmlns:p14="http://schemas.microsoft.com/office/powerpoint/2010/main" val="1918634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step</a:t>
            </a:r>
          </a:p>
          <a:p>
            <a:pPr marL="228600" indent="-228600">
              <a:buAutoNum type="arabicParenR"/>
            </a:pPr>
            <a:r>
              <a:rPr lang="en-US" dirty="0"/>
              <a:t>Multi-view mixing</a:t>
            </a:r>
          </a:p>
          <a:p>
            <a:pPr marL="228600" indent="-228600">
              <a:buAutoNum type="arabicParenR"/>
            </a:pPr>
            <a:r>
              <a:rPr lang="en-US" dirty="0"/>
              <a:t>Data volume selection</a:t>
            </a:r>
          </a:p>
        </p:txBody>
      </p:sp>
      <p:sp>
        <p:nvSpPr>
          <p:cNvPr id="4" name="Slide Number Placeholder 3"/>
          <p:cNvSpPr>
            <a:spLocks noGrp="1"/>
          </p:cNvSpPr>
          <p:nvPr>
            <p:ph type="sldNum" sz="quarter" idx="5"/>
          </p:nvPr>
        </p:nvSpPr>
        <p:spPr/>
        <p:txBody>
          <a:bodyPr/>
          <a:lstStyle/>
          <a:p>
            <a:fld id="{6C26BC78-C04E-4E4B-9938-EA601E928653}" type="slidenum">
              <a:rPr lang="en-US" smtClean="0"/>
              <a:t>10</a:t>
            </a:fld>
            <a:endParaRPr lang="en-US"/>
          </a:p>
        </p:txBody>
      </p:sp>
    </p:spTree>
    <p:extLst>
      <p:ext uri="{BB962C8B-B14F-4D97-AF65-F5344CB8AC3E}">
        <p14:creationId xmlns:p14="http://schemas.microsoft.com/office/powerpoint/2010/main" val="42677939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step</a:t>
            </a:r>
          </a:p>
          <a:p>
            <a:pPr marL="228600" indent="-228600">
              <a:buAutoNum type="arabicParenR"/>
            </a:pPr>
            <a:r>
              <a:rPr lang="en-US" dirty="0"/>
              <a:t>Multi-view mixing</a:t>
            </a:r>
          </a:p>
          <a:p>
            <a:pPr marL="228600" indent="-228600">
              <a:buAutoNum type="arabicParenR"/>
            </a:pPr>
            <a:r>
              <a:rPr lang="en-US" dirty="0"/>
              <a:t>Data volume selection</a:t>
            </a:r>
          </a:p>
        </p:txBody>
      </p:sp>
      <p:sp>
        <p:nvSpPr>
          <p:cNvPr id="4" name="Slide Number Placeholder 3"/>
          <p:cNvSpPr>
            <a:spLocks noGrp="1"/>
          </p:cNvSpPr>
          <p:nvPr>
            <p:ph type="sldNum" sz="quarter" idx="5"/>
          </p:nvPr>
        </p:nvSpPr>
        <p:spPr/>
        <p:txBody>
          <a:bodyPr/>
          <a:lstStyle/>
          <a:p>
            <a:fld id="{6C26BC78-C04E-4E4B-9938-EA601E928653}" type="slidenum">
              <a:rPr lang="en-US" smtClean="0"/>
              <a:t>11</a:t>
            </a:fld>
            <a:endParaRPr lang="en-US"/>
          </a:p>
        </p:txBody>
      </p:sp>
    </p:spTree>
    <p:extLst>
      <p:ext uri="{BB962C8B-B14F-4D97-AF65-F5344CB8AC3E}">
        <p14:creationId xmlns:p14="http://schemas.microsoft.com/office/powerpoint/2010/main" val="874291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step</a:t>
            </a:r>
          </a:p>
          <a:p>
            <a:pPr marL="228600" indent="-228600">
              <a:buAutoNum type="arabicParenR"/>
            </a:pPr>
            <a:r>
              <a:rPr lang="en-US" dirty="0"/>
              <a:t>Multi-view mixing</a:t>
            </a:r>
          </a:p>
          <a:p>
            <a:pPr marL="228600" indent="-228600">
              <a:buAutoNum type="arabicParenR"/>
            </a:pPr>
            <a:r>
              <a:rPr lang="en-US" dirty="0"/>
              <a:t>Data volume selection</a:t>
            </a:r>
          </a:p>
        </p:txBody>
      </p:sp>
      <p:sp>
        <p:nvSpPr>
          <p:cNvPr id="4" name="Slide Number Placeholder 3"/>
          <p:cNvSpPr>
            <a:spLocks noGrp="1"/>
          </p:cNvSpPr>
          <p:nvPr>
            <p:ph type="sldNum" sz="quarter" idx="5"/>
          </p:nvPr>
        </p:nvSpPr>
        <p:spPr/>
        <p:txBody>
          <a:bodyPr/>
          <a:lstStyle/>
          <a:p>
            <a:fld id="{6C26BC78-C04E-4E4B-9938-EA601E928653}" type="slidenum">
              <a:rPr lang="en-US" smtClean="0"/>
              <a:t>12</a:t>
            </a:fld>
            <a:endParaRPr lang="en-US"/>
          </a:p>
        </p:txBody>
      </p:sp>
    </p:spTree>
    <p:extLst>
      <p:ext uri="{BB962C8B-B14F-4D97-AF65-F5344CB8AC3E}">
        <p14:creationId xmlns:p14="http://schemas.microsoft.com/office/powerpoint/2010/main" val="1510818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6E2F-CFD9-3B4B-9F3F-4F58543CE6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782174-19C7-8C49-B03E-526B996F3B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57DFCC-6728-D049-A181-6ED0EDF389F2}"/>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3FCD3401-9095-DE41-B00A-6D5E5AC30C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D421D-2AE0-E04D-BB11-D94D4153C3A2}"/>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4289917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52685-398D-3748-89D1-5D4EC06ABA9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415CC6-AF7C-EE42-8E8F-222DD8C176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86C5E1-08FA-6848-9345-3844229BC4C7}"/>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2DE80C64-8374-384C-8A03-0DE68E7AC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53B16D-D025-564D-A5D7-5609506D6F67}"/>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2457064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893D17-B009-2A41-A1F3-EF1141FD17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E3E799-93BF-784B-9B19-18B69AC879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94E2F9-5D6C-E842-8171-EAA709F7C9FA}"/>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BE1A17B6-E92F-454D-8FEF-DA670A7404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400108-A185-254F-B72E-E5054A57E2C2}"/>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335999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5D64F-757D-7643-BF97-F46FF52E77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1ADE8A-9C6A-7748-BF5E-C61DB28D9D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D75F0C-2CA1-E544-AB55-1B007CF2E85A}"/>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631AC49F-CF72-A34A-996D-B7678C435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EA65F0-810B-744A-AEE0-67742185278C}"/>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826302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01E3-D65E-524B-AF4C-287AFCFBA5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FB794D-F071-544D-9F0F-F1BBD11CF2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921694-206F-0342-A749-575B125ED9B6}"/>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6DCB8C13-21F4-284F-B3F1-0FFC8B4820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DBE1E1-701B-1041-AD51-55AF212BC91E}"/>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34235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8F3BE-EA1F-2148-9886-98CCC4DB10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2C11A0-9652-8E4A-A94E-5BA66543CC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7166EE-181D-9347-940B-18FB8694C7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5644E8-F6AC-F24B-8AC6-3779F22F3DB3}"/>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6" name="Footer Placeholder 5">
            <a:extLst>
              <a:ext uri="{FF2B5EF4-FFF2-40B4-BE49-F238E27FC236}">
                <a16:creationId xmlns:a16="http://schemas.microsoft.com/office/drawing/2014/main" id="{4C912398-EB61-3F43-A460-6E81217BB2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BABC6B-6A24-6847-B7CE-EE63444D7D9F}"/>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2537141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DADB2-4C84-3F4E-A816-EECABDC253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A1B476-D1D2-2542-93E8-01E0F2CD51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D8A6B6-1AE3-BD43-A978-B197FE750F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142A70-E960-C54F-A207-F54EA64340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9100F5-EA37-3647-B031-4E58F59DEB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0B5DAF-DD78-9043-ADEE-D86A22574C7E}"/>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8" name="Footer Placeholder 7">
            <a:extLst>
              <a:ext uri="{FF2B5EF4-FFF2-40B4-BE49-F238E27FC236}">
                <a16:creationId xmlns:a16="http://schemas.microsoft.com/office/drawing/2014/main" id="{93B988F8-BA54-6947-B43A-1A9856B9A3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7CEA21-6573-4945-B080-799C170176CF}"/>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136450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2915E-F6AD-CB43-BB19-F460CDA385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429DDD-98E0-B549-A443-CB18C3586E36}"/>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4" name="Footer Placeholder 3">
            <a:extLst>
              <a:ext uri="{FF2B5EF4-FFF2-40B4-BE49-F238E27FC236}">
                <a16:creationId xmlns:a16="http://schemas.microsoft.com/office/drawing/2014/main" id="{2E38CBEC-1F9A-B24B-87A7-A549B8EA98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A5616C-BF74-864E-BBD8-C98540AA932A}"/>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3258321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25099B-C7AA-0647-9F57-122011A514FA}"/>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3" name="Footer Placeholder 2">
            <a:extLst>
              <a:ext uri="{FF2B5EF4-FFF2-40B4-BE49-F238E27FC236}">
                <a16:creationId xmlns:a16="http://schemas.microsoft.com/office/drawing/2014/main" id="{62C40C2D-B8D5-FB41-8C72-17BE8E3462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4A83D8-3DE4-694F-B348-2F071E9BEADC}"/>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1583896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CD98C-636D-1048-B69D-57F32EFD0E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55C84C-B69B-D148-9CA2-4C97EAC81D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49B79E-2164-6B48-A42E-F40A158532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F3186B-7F29-BB4B-B37F-74B1F83206FC}"/>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6" name="Footer Placeholder 5">
            <a:extLst>
              <a:ext uri="{FF2B5EF4-FFF2-40B4-BE49-F238E27FC236}">
                <a16:creationId xmlns:a16="http://schemas.microsoft.com/office/drawing/2014/main" id="{72C28832-60E4-9548-BBC8-6E903ED569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1D0ED0-9AD2-7141-B67A-711CB2484BD4}"/>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677607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530AB-1CEF-E340-A31E-D19896D0A3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AC0751-F49D-4F4F-97E6-EA0EC235BE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9D99F7-9A3B-4B47-83EC-5B0231FE77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02813-FBAC-DC44-BB15-D2446AC7B840}"/>
              </a:ext>
            </a:extLst>
          </p:cNvPr>
          <p:cNvSpPr>
            <a:spLocks noGrp="1"/>
          </p:cNvSpPr>
          <p:nvPr>
            <p:ph type="dt" sz="half" idx="10"/>
          </p:nvPr>
        </p:nvSpPr>
        <p:spPr/>
        <p:txBody>
          <a:bodyPr/>
          <a:lstStyle/>
          <a:p>
            <a:fld id="{76F34BC0-7A35-BF4C-8CB4-A116BBA17D8E}" type="datetimeFigureOut">
              <a:rPr lang="en-US" smtClean="0"/>
              <a:t>11/3/19</a:t>
            </a:fld>
            <a:endParaRPr lang="en-US"/>
          </a:p>
        </p:txBody>
      </p:sp>
      <p:sp>
        <p:nvSpPr>
          <p:cNvPr id="6" name="Footer Placeholder 5">
            <a:extLst>
              <a:ext uri="{FF2B5EF4-FFF2-40B4-BE49-F238E27FC236}">
                <a16:creationId xmlns:a16="http://schemas.microsoft.com/office/drawing/2014/main" id="{8EE059B9-6B69-4C41-9193-189E7F88B3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3E76D1-D568-BE40-86E2-BB18077D55F6}"/>
              </a:ext>
            </a:extLst>
          </p:cNvPr>
          <p:cNvSpPr>
            <a:spLocks noGrp="1"/>
          </p:cNvSpPr>
          <p:nvPr>
            <p:ph type="sldNum" sz="quarter" idx="12"/>
          </p:nvPr>
        </p:nvSpPr>
        <p:spPr/>
        <p:txBody>
          <a:bodyPr/>
          <a:lstStyle/>
          <a:p>
            <a:fld id="{956E9DD2-C0E2-D944-BB2F-2692173495C5}" type="slidenum">
              <a:rPr lang="en-US" smtClean="0"/>
              <a:t>‹#›</a:t>
            </a:fld>
            <a:endParaRPr lang="en-US"/>
          </a:p>
        </p:txBody>
      </p:sp>
    </p:spTree>
    <p:extLst>
      <p:ext uri="{BB962C8B-B14F-4D97-AF65-F5344CB8AC3E}">
        <p14:creationId xmlns:p14="http://schemas.microsoft.com/office/powerpoint/2010/main" val="1996933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F20AAF-E6EA-B24E-A772-6E5FF4220F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9A24531-B5F1-CF41-804E-EC176A71D4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7D6C5-DF01-1C4D-AD60-64307289C0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F34BC0-7A35-BF4C-8CB4-A116BBA17D8E}" type="datetimeFigureOut">
              <a:rPr lang="en-US" smtClean="0"/>
              <a:t>11/3/19</a:t>
            </a:fld>
            <a:endParaRPr lang="en-US"/>
          </a:p>
        </p:txBody>
      </p:sp>
      <p:sp>
        <p:nvSpPr>
          <p:cNvPr id="5" name="Footer Placeholder 4">
            <a:extLst>
              <a:ext uri="{FF2B5EF4-FFF2-40B4-BE49-F238E27FC236}">
                <a16:creationId xmlns:a16="http://schemas.microsoft.com/office/drawing/2014/main" id="{E39CD621-12AF-2645-958A-0E717AA084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B63235-A48B-0B4E-ACE9-EB1DE1753B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6E9DD2-C0E2-D944-BB2F-2692173495C5}" type="slidenum">
              <a:rPr lang="en-US" smtClean="0"/>
              <a:t>‹#›</a:t>
            </a:fld>
            <a:endParaRPr lang="en-US"/>
          </a:p>
        </p:txBody>
      </p:sp>
    </p:spTree>
    <p:extLst>
      <p:ext uri="{BB962C8B-B14F-4D97-AF65-F5344CB8AC3E}">
        <p14:creationId xmlns:p14="http://schemas.microsoft.com/office/powerpoint/2010/main" val="3487190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www.cvlibs.net/datasets/kitti/eval_object.php"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73ACC10-4B86-A341-90D7-930E2B7FE540}"/>
              </a:ext>
            </a:extLst>
          </p:cNvPr>
          <p:cNvSpPr>
            <a:spLocks noGrp="1"/>
          </p:cNvSpPr>
          <p:nvPr>
            <p:ph type="ctrTitle"/>
          </p:nvPr>
        </p:nvSpPr>
        <p:spPr>
          <a:xfrm>
            <a:off x="3190875" y="2534459"/>
            <a:ext cx="5810250" cy="2031055"/>
          </a:xfrm>
        </p:spPr>
        <p:txBody>
          <a:bodyPr anchor="ctr">
            <a:normAutofit fontScale="90000"/>
          </a:bodyPr>
          <a:lstStyle/>
          <a:p>
            <a:pPr>
              <a:lnSpc>
                <a:spcPct val="100000"/>
              </a:lnSpc>
            </a:pPr>
            <a:r>
              <a:rPr lang="en-US" sz="4700" b="1" i="1" dirty="0">
                <a:solidFill>
                  <a:srgbClr val="FFFFFF"/>
                </a:solidFill>
                <a:latin typeface="Times New Roman" panose="02020603050405020304" pitchFamily="18" charset="0"/>
                <a:cs typeface="Times New Roman" panose="02020603050405020304" pitchFamily="18" charset="0"/>
              </a:rPr>
              <a:t>Lyft</a:t>
            </a:r>
            <a:r>
              <a:rPr lang="en-US" sz="4700" b="1" dirty="0">
                <a:solidFill>
                  <a:srgbClr val="FFFFFF"/>
                </a:solidFill>
                <a:latin typeface="Times New Roman" panose="02020603050405020304" pitchFamily="18" charset="0"/>
                <a:cs typeface="Times New Roman" panose="02020603050405020304" pitchFamily="18" charset="0"/>
              </a:rPr>
              <a:t> 3D Object Detection for Autonomous Vehicles</a:t>
            </a:r>
          </a:p>
        </p:txBody>
      </p:sp>
      <p:sp>
        <p:nvSpPr>
          <p:cNvPr id="3" name="Subtitle 2">
            <a:extLst>
              <a:ext uri="{FF2B5EF4-FFF2-40B4-BE49-F238E27FC236}">
                <a16:creationId xmlns:a16="http://schemas.microsoft.com/office/drawing/2014/main" id="{4C7BAABB-D2B0-D04C-96B8-2A58FD6E018E}"/>
              </a:ext>
            </a:extLst>
          </p:cNvPr>
          <p:cNvSpPr>
            <a:spLocks noGrp="1"/>
          </p:cNvSpPr>
          <p:nvPr>
            <p:ph type="subTitle" idx="1"/>
          </p:nvPr>
        </p:nvSpPr>
        <p:spPr>
          <a:xfrm>
            <a:off x="3161046" y="4688638"/>
            <a:ext cx="5539176" cy="682079"/>
          </a:xfrm>
          <a:noFill/>
        </p:spPr>
        <p:txBody>
          <a:bodyPr anchor="ctr">
            <a:normAutofit/>
          </a:bodyPr>
          <a:lstStyle/>
          <a:p>
            <a:pPr algn="r"/>
            <a:r>
              <a:rPr lang="en-US" dirty="0">
                <a:solidFill>
                  <a:schemeClr val="bg1"/>
                </a:solidFill>
                <a:latin typeface="Eras Medium ITC" panose="020F0502020204030204" pitchFamily="34" charset="0"/>
                <a:cs typeface="Eras Medium ITC" panose="020F0502020204030204" pitchFamily="34" charset="0"/>
              </a:rPr>
              <a:t>TEAM</a:t>
            </a:r>
            <a:r>
              <a:rPr lang="en-US" sz="2400" dirty="0">
                <a:solidFill>
                  <a:schemeClr val="bg1"/>
                </a:solidFill>
                <a:latin typeface="Eras Medium ITC" panose="020F0502020204030204" pitchFamily="34" charset="0"/>
                <a:cs typeface="Eras Medium ITC" panose="020F0502020204030204" pitchFamily="34" charset="0"/>
              </a:rPr>
              <a:t> </a:t>
            </a:r>
            <a:r>
              <a:rPr lang="en-US" dirty="0">
                <a:solidFill>
                  <a:schemeClr val="bg1"/>
                </a:solidFill>
                <a:latin typeface="Eras Medium ITC" panose="020F0502020204030204" pitchFamily="34" charset="0"/>
                <a:cs typeface="Eras Medium ITC" panose="020F0502020204030204" pitchFamily="34" charset="0"/>
              </a:rPr>
              <a:t>V</a:t>
            </a:r>
            <a:endParaRPr lang="en-US" sz="2400" dirty="0">
              <a:solidFill>
                <a:schemeClr val="bg1"/>
              </a:solidFill>
              <a:latin typeface="Eras Medium ITC" panose="020F0502020204030204" pitchFamily="34" charset="0"/>
              <a:cs typeface="Eras Medium ITC" panose="020F0502020204030204" pitchFamily="34" charset="0"/>
            </a:endParaRPr>
          </a:p>
        </p:txBody>
      </p:sp>
    </p:spTree>
    <p:extLst>
      <p:ext uri="{BB962C8B-B14F-4D97-AF65-F5344CB8AC3E}">
        <p14:creationId xmlns:p14="http://schemas.microsoft.com/office/powerpoint/2010/main" val="3989434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6DE6A3C-80CD-DE4C-B6ED-CA4E68490D33}"/>
              </a:ext>
            </a:extLst>
          </p:cNvPr>
          <p:cNvSpPr txBox="1"/>
          <p:nvPr/>
        </p:nvSpPr>
        <p:spPr>
          <a:xfrm>
            <a:off x="1179226" y="1053802"/>
            <a:ext cx="4510374" cy="646331"/>
          </a:xfrm>
          <a:prstGeom prst="rect">
            <a:avLst/>
          </a:prstGeom>
          <a:noFill/>
        </p:spPr>
        <p:txBody>
          <a:bodyPr wrap="square" rtlCol="0" anchor="ctr">
            <a:spAutoFit/>
          </a:bodyPr>
          <a:lstStyle/>
          <a:p>
            <a:pPr algn="just"/>
            <a:r>
              <a:rPr lang="en-US" sz="3600" b="1" dirty="0">
                <a:solidFill>
                  <a:schemeClr val="bg1"/>
                </a:solidFill>
                <a:latin typeface="Times New Roman" panose="02020603050405020304" pitchFamily="18" charset="0"/>
                <a:cs typeface="Times New Roman" panose="02020603050405020304" pitchFamily="18" charset="0"/>
              </a:rPr>
              <a:t>Modification</a:t>
            </a:r>
          </a:p>
        </p:txBody>
      </p:sp>
      <p:sp>
        <p:nvSpPr>
          <p:cNvPr id="9" name="Content Placeholder 2">
            <a:extLst>
              <a:ext uri="{FF2B5EF4-FFF2-40B4-BE49-F238E27FC236}">
                <a16:creationId xmlns:a16="http://schemas.microsoft.com/office/drawing/2014/main" id="{8AEC8041-DC16-E141-A6F3-3093BC196BE1}"/>
              </a:ext>
            </a:extLst>
          </p:cNvPr>
          <p:cNvSpPr>
            <a:spLocks noGrp="1"/>
          </p:cNvSpPr>
          <p:nvPr>
            <p:ph idx="1"/>
          </p:nvPr>
        </p:nvSpPr>
        <p:spPr>
          <a:xfrm>
            <a:off x="1179074" y="2658243"/>
            <a:ext cx="9833548" cy="3838250"/>
          </a:xfrm>
        </p:spPr>
        <p:txBody>
          <a:bodyPr>
            <a:normAutofit/>
          </a:bodyPr>
          <a:lstStyle/>
          <a:p>
            <a:pPr algn="just">
              <a:lnSpc>
                <a:spcPct val="100000"/>
              </a:lnSpc>
            </a:pPr>
            <a:r>
              <a:rPr lang="en-US" altLang="zh-CN" sz="2000" b="1" dirty="0">
                <a:solidFill>
                  <a:srgbClr val="000000"/>
                </a:solidFill>
                <a:latin typeface="Times New Roman" panose="02020603050405020304" pitchFamily="18" charset="0"/>
                <a:cs typeface="Times New Roman" panose="02020603050405020304" pitchFamily="18" charset="0"/>
              </a:rPr>
              <a:t>Step 1 – Multi-view mixing</a:t>
            </a:r>
          </a:p>
          <a:p>
            <a:pPr marL="0" indent="0" algn="just">
              <a:lnSpc>
                <a:spcPct val="100000"/>
              </a:lnSpc>
              <a:buNone/>
            </a:pPr>
            <a:r>
              <a:rPr lang="en-US" sz="1600" dirty="0">
                <a:solidFill>
                  <a:srgbClr val="000000"/>
                </a:solidFill>
                <a:latin typeface="Times New Roman" panose="02020603050405020304" pitchFamily="18" charset="0"/>
                <a:cs typeface="Times New Roman" panose="02020603050405020304" pitchFamily="18" charset="0"/>
              </a:rPr>
              <a:t>    - Compose 7 camera images in each scene to one as input image</a:t>
            </a:r>
          </a:p>
          <a:p>
            <a:pPr marL="0" indent="0" algn="just">
              <a:lnSpc>
                <a:spcPct val="100000"/>
              </a:lnSpc>
              <a:buNone/>
            </a:pPr>
            <a:r>
              <a:rPr lang="en-US" sz="1600" dirty="0">
                <a:solidFill>
                  <a:srgbClr val="000000"/>
                </a:solidFill>
                <a:latin typeface="Times New Roman" panose="02020603050405020304" pitchFamily="18" charset="0"/>
                <a:cs typeface="Times New Roman" panose="02020603050405020304" pitchFamily="18" charset="0"/>
              </a:rPr>
              <a:t>    - Extend the input image and lidar to 7 images and 3 lidars</a:t>
            </a:r>
          </a:p>
          <a:p>
            <a:pPr marL="0" indent="0" algn="just">
              <a:lnSpc>
                <a:spcPct val="100000"/>
              </a:lnSpc>
              <a:buNone/>
            </a:pPr>
            <a:endParaRPr lang="en-US" sz="1000" dirty="0">
              <a:solidFill>
                <a:srgbClr val="000000"/>
              </a:solidFill>
              <a:latin typeface="Times New Roman" panose="02020603050405020304" pitchFamily="18" charset="0"/>
              <a:cs typeface="Times New Roman" panose="02020603050405020304" pitchFamily="18" charset="0"/>
            </a:endParaRPr>
          </a:p>
          <a:p>
            <a:pPr algn="just">
              <a:lnSpc>
                <a:spcPct val="100000"/>
              </a:lnSpc>
            </a:pPr>
            <a:r>
              <a:rPr lang="en-US" sz="2000" b="1" dirty="0">
                <a:solidFill>
                  <a:srgbClr val="000000"/>
                </a:solidFill>
                <a:latin typeface="Times New Roman" panose="02020603050405020304" pitchFamily="18" charset="0"/>
                <a:cs typeface="Times New Roman" panose="02020603050405020304" pitchFamily="18" charset="0"/>
              </a:rPr>
              <a:t>Step 2 – Dataset emerge</a:t>
            </a:r>
          </a:p>
          <a:p>
            <a:pPr marL="0" lvl="0" indent="0" algn="just">
              <a:lnSpc>
                <a:spcPct val="100000"/>
              </a:lnSpc>
              <a:buNone/>
            </a:pPr>
            <a:r>
              <a:rPr lang="en-US" sz="1600" dirty="0">
                <a:solidFill>
                  <a:srgbClr val="000000"/>
                </a:solidFill>
                <a:latin typeface="Times New Roman" panose="02020603050405020304" pitchFamily="18" charset="0"/>
                <a:cs typeface="Times New Roman" panose="02020603050405020304" pitchFamily="18" charset="0"/>
              </a:rPr>
              <a:t>    - Emerge </a:t>
            </a:r>
            <a:r>
              <a:rPr lang="en-US" sz="1600" dirty="0" err="1">
                <a:solidFill>
                  <a:srgbClr val="000000"/>
                </a:solidFill>
                <a:latin typeface="Times New Roman" panose="02020603050405020304" pitchFamily="18" charset="0"/>
                <a:cs typeface="Times New Roman" panose="02020603050405020304" pitchFamily="18" charset="0"/>
              </a:rPr>
              <a:t>nuScenes</a:t>
            </a:r>
            <a:r>
              <a:rPr lang="en-US" sz="1600" dirty="0">
                <a:solidFill>
                  <a:srgbClr val="000000"/>
                </a:solidFill>
                <a:latin typeface="Times New Roman" panose="02020603050405020304" pitchFamily="18" charset="0"/>
                <a:cs typeface="Times New Roman" panose="02020603050405020304" pitchFamily="18" charset="0"/>
              </a:rPr>
              <a:t> dataset and Lyft dataset</a:t>
            </a:r>
          </a:p>
          <a:p>
            <a:pPr marL="0" lvl="0" indent="0" algn="just">
              <a:lnSpc>
                <a:spcPct val="100000"/>
              </a:lnSpc>
              <a:buNone/>
            </a:pPr>
            <a:endParaRPr lang="en-US" sz="1000" dirty="0">
              <a:solidFill>
                <a:srgbClr val="000000"/>
              </a:solidFill>
              <a:latin typeface="Times New Roman" panose="02020603050405020304" pitchFamily="18" charset="0"/>
              <a:cs typeface="Times New Roman" panose="02020603050405020304" pitchFamily="18" charset="0"/>
            </a:endParaRPr>
          </a:p>
          <a:p>
            <a:pPr algn="just">
              <a:lnSpc>
                <a:spcPct val="100000"/>
              </a:lnSpc>
            </a:pPr>
            <a:r>
              <a:rPr lang="en-US" sz="2000" b="1" dirty="0">
                <a:solidFill>
                  <a:srgbClr val="000000"/>
                </a:solidFill>
                <a:latin typeface="Times New Roman" panose="02020603050405020304" pitchFamily="18" charset="0"/>
                <a:cs typeface="Times New Roman" panose="02020603050405020304" pitchFamily="18" charset="0"/>
              </a:rPr>
              <a:t>Step 3 – Data volume selection</a:t>
            </a:r>
          </a:p>
          <a:p>
            <a:pPr marL="0" lvl="0" indent="0" algn="just">
              <a:lnSpc>
                <a:spcPct val="100000"/>
              </a:lnSpc>
              <a:buNone/>
            </a:pPr>
            <a:r>
              <a:rPr lang="en-US" sz="1600" dirty="0">
                <a:solidFill>
                  <a:srgbClr val="000000"/>
                </a:solidFill>
                <a:latin typeface="Times New Roman" panose="02020603050405020304" pitchFamily="18" charset="0"/>
                <a:cs typeface="Times New Roman" panose="02020603050405020304" pitchFamily="18" charset="0"/>
              </a:rPr>
              <a:t>    - Maybe select a part of training and test data from the whole dataset (100GB) to train and test the model</a:t>
            </a:r>
          </a:p>
        </p:txBody>
      </p:sp>
    </p:spTree>
    <p:extLst>
      <p:ext uri="{BB962C8B-B14F-4D97-AF65-F5344CB8AC3E}">
        <p14:creationId xmlns:p14="http://schemas.microsoft.com/office/powerpoint/2010/main" val="1505510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6DE6A3C-80CD-DE4C-B6ED-CA4E68490D33}"/>
              </a:ext>
            </a:extLst>
          </p:cNvPr>
          <p:cNvSpPr txBox="1"/>
          <p:nvPr/>
        </p:nvSpPr>
        <p:spPr>
          <a:xfrm>
            <a:off x="1179226" y="1053802"/>
            <a:ext cx="4510374" cy="646331"/>
          </a:xfrm>
          <a:prstGeom prst="rect">
            <a:avLst/>
          </a:prstGeom>
          <a:noFill/>
        </p:spPr>
        <p:txBody>
          <a:bodyPr wrap="square" rtlCol="0" anchor="ctr">
            <a:spAutoFit/>
          </a:bodyPr>
          <a:lstStyle/>
          <a:p>
            <a:pPr algn="just"/>
            <a:r>
              <a:rPr lang="en-US" sz="3600" b="1" dirty="0">
                <a:solidFill>
                  <a:schemeClr val="bg1"/>
                </a:solidFill>
                <a:latin typeface="Times New Roman" panose="02020603050405020304" pitchFamily="18" charset="0"/>
                <a:cs typeface="Times New Roman" panose="02020603050405020304" pitchFamily="18" charset="0"/>
              </a:rPr>
              <a:t>Multi-view mixing</a:t>
            </a:r>
          </a:p>
        </p:txBody>
      </p:sp>
      <p:sp>
        <p:nvSpPr>
          <p:cNvPr id="9" name="Content Placeholder 2">
            <a:extLst>
              <a:ext uri="{FF2B5EF4-FFF2-40B4-BE49-F238E27FC236}">
                <a16:creationId xmlns:a16="http://schemas.microsoft.com/office/drawing/2014/main" id="{8AEC8041-DC16-E141-A6F3-3093BC196BE1}"/>
              </a:ext>
            </a:extLst>
          </p:cNvPr>
          <p:cNvSpPr>
            <a:spLocks noGrp="1"/>
          </p:cNvSpPr>
          <p:nvPr>
            <p:ph idx="1"/>
          </p:nvPr>
        </p:nvSpPr>
        <p:spPr>
          <a:xfrm>
            <a:off x="1179074" y="2658243"/>
            <a:ext cx="9833548" cy="377057"/>
          </a:xfrm>
        </p:spPr>
        <p:txBody>
          <a:bodyPr>
            <a:normAutofit/>
          </a:bodyPr>
          <a:lstStyle/>
          <a:p>
            <a:pPr marL="0" indent="0" algn="just">
              <a:lnSpc>
                <a:spcPct val="100000"/>
              </a:lnSpc>
              <a:buNone/>
            </a:pPr>
            <a:r>
              <a:rPr lang="en-US" sz="1800" dirty="0">
                <a:solidFill>
                  <a:srgbClr val="000000"/>
                </a:solidFill>
                <a:latin typeface="Times New Roman" panose="02020603050405020304" pitchFamily="18" charset="0"/>
                <a:cs typeface="Times New Roman" panose="02020603050405020304" pitchFamily="18" charset="0"/>
              </a:rPr>
              <a:t>    - Extend input one image and lidar to 7 images and 3 lidars</a:t>
            </a:r>
          </a:p>
        </p:txBody>
      </p:sp>
      <p:grpSp>
        <p:nvGrpSpPr>
          <p:cNvPr id="4" name="Group 3">
            <a:extLst>
              <a:ext uri="{FF2B5EF4-FFF2-40B4-BE49-F238E27FC236}">
                <a16:creationId xmlns:a16="http://schemas.microsoft.com/office/drawing/2014/main" id="{2FB8585A-70E3-0441-807F-703AE80A9846}"/>
              </a:ext>
            </a:extLst>
          </p:cNvPr>
          <p:cNvGrpSpPr/>
          <p:nvPr/>
        </p:nvGrpSpPr>
        <p:grpSpPr>
          <a:xfrm>
            <a:off x="3309376" y="3302517"/>
            <a:ext cx="5572943" cy="3288265"/>
            <a:chOff x="4275362" y="3036921"/>
            <a:chExt cx="5572943" cy="3288265"/>
          </a:xfrm>
        </p:grpSpPr>
        <p:pic>
          <p:nvPicPr>
            <p:cNvPr id="6" name="Picture 1" descr="page2image52643248">
              <a:extLst>
                <a:ext uri="{FF2B5EF4-FFF2-40B4-BE49-F238E27FC236}">
                  <a16:creationId xmlns:a16="http://schemas.microsoft.com/office/drawing/2014/main" id="{9C0317B6-7BEE-BA43-ACDE-0F616FD2641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75362" y="3934698"/>
              <a:ext cx="5572943" cy="192759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D5AFEF8F-E133-8E46-ACFD-C2016933B739}"/>
                </a:ext>
              </a:extLst>
            </p:cNvPr>
            <p:cNvGrpSpPr/>
            <p:nvPr/>
          </p:nvGrpSpPr>
          <p:grpSpPr>
            <a:xfrm>
              <a:off x="4473344" y="3036921"/>
              <a:ext cx="860266" cy="969168"/>
              <a:chOff x="1179225" y="686904"/>
              <a:chExt cx="1916901" cy="2329011"/>
            </a:xfrm>
          </p:grpSpPr>
          <p:cxnSp>
            <p:nvCxnSpPr>
              <p:cNvPr id="11" name="Elbow Connector 10">
                <a:extLst>
                  <a:ext uri="{FF2B5EF4-FFF2-40B4-BE49-F238E27FC236}">
                    <a16:creationId xmlns:a16="http://schemas.microsoft.com/office/drawing/2014/main" id="{D4BB300B-8D39-5340-9FDD-706BD92ADBE2}"/>
                  </a:ext>
                </a:extLst>
              </p:cNvPr>
              <p:cNvCxnSpPr>
                <a:cxnSpLocks/>
              </p:cNvCxnSpPr>
              <p:nvPr/>
            </p:nvCxnSpPr>
            <p:spPr>
              <a:xfrm>
                <a:off x="2550694" y="2125578"/>
                <a:ext cx="545432" cy="890337"/>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49BC7A5A-1658-F645-B298-023AB28510F0}"/>
                  </a:ext>
                </a:extLst>
              </p:cNvPr>
              <p:cNvSpPr/>
              <p:nvPr/>
            </p:nvSpPr>
            <p:spPr>
              <a:xfrm>
                <a:off x="1179226" y="686904"/>
                <a:ext cx="1371469" cy="40395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Elbow Connector 12">
                <a:extLst>
                  <a:ext uri="{FF2B5EF4-FFF2-40B4-BE49-F238E27FC236}">
                    <a16:creationId xmlns:a16="http://schemas.microsoft.com/office/drawing/2014/main" id="{82C3B0BE-2697-DA44-8447-B0761F9B9FA4}"/>
                  </a:ext>
                </a:extLst>
              </p:cNvPr>
              <p:cNvCxnSpPr>
                <a:cxnSpLocks/>
                <a:stCxn id="16" idx="3"/>
              </p:cNvCxnSpPr>
              <p:nvPr/>
            </p:nvCxnSpPr>
            <p:spPr>
              <a:xfrm>
                <a:off x="2550694" y="1507076"/>
                <a:ext cx="545432" cy="618501"/>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5DCB6888-E626-1046-BAC5-8A7CFF309BA1}"/>
                  </a:ext>
                </a:extLst>
              </p:cNvPr>
              <p:cNvCxnSpPr/>
              <p:nvPr/>
            </p:nvCxnSpPr>
            <p:spPr>
              <a:xfrm>
                <a:off x="2550694" y="862261"/>
                <a:ext cx="545432" cy="64970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FCD6595-EAB4-A24E-BF06-9D108EB059E6}"/>
                  </a:ext>
                </a:extLst>
              </p:cNvPr>
              <p:cNvSpPr txBox="1"/>
              <p:nvPr/>
            </p:nvSpPr>
            <p:spPr>
              <a:xfrm>
                <a:off x="1423802" y="2386080"/>
                <a:ext cx="882316" cy="369332"/>
              </a:xfrm>
              <a:prstGeom prst="rect">
                <a:avLst/>
              </a:prstGeom>
              <a:noFill/>
            </p:spPr>
            <p:txBody>
              <a:bodyPr wrap="square" rtlCol="0" anchor="ctr">
                <a:spAutoFit/>
              </a:bodyPr>
              <a:lstStyle/>
              <a:p>
                <a:pPr algn="ctr"/>
                <a:r>
                  <a:rPr lang="en-US" dirty="0"/>
                  <a:t>…</a:t>
                </a:r>
              </a:p>
            </p:txBody>
          </p:sp>
          <p:sp>
            <p:nvSpPr>
              <p:cNvPr id="16" name="Rectangle 15">
                <a:extLst>
                  <a:ext uri="{FF2B5EF4-FFF2-40B4-BE49-F238E27FC236}">
                    <a16:creationId xmlns:a16="http://schemas.microsoft.com/office/drawing/2014/main" id="{119F1838-5AED-7D4E-A548-32F21B04B108}"/>
                  </a:ext>
                </a:extLst>
              </p:cNvPr>
              <p:cNvSpPr/>
              <p:nvPr/>
            </p:nvSpPr>
            <p:spPr>
              <a:xfrm>
                <a:off x="1179225" y="1305096"/>
                <a:ext cx="1371469" cy="40395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62ED08E-A6A5-1B4E-8E59-2B73E80C31C7}"/>
                  </a:ext>
                </a:extLst>
              </p:cNvPr>
              <p:cNvSpPr/>
              <p:nvPr/>
            </p:nvSpPr>
            <p:spPr>
              <a:xfrm>
                <a:off x="1179225" y="1922696"/>
                <a:ext cx="1371469" cy="40395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239635AE-1325-3F4D-9DBD-884F7F53B389}"/>
                </a:ext>
              </a:extLst>
            </p:cNvPr>
            <p:cNvGrpSpPr/>
            <p:nvPr/>
          </p:nvGrpSpPr>
          <p:grpSpPr>
            <a:xfrm>
              <a:off x="4473344" y="5705270"/>
              <a:ext cx="860266" cy="619916"/>
              <a:chOff x="1812758" y="4944988"/>
              <a:chExt cx="1692312" cy="1140843"/>
            </a:xfrm>
          </p:grpSpPr>
          <p:cxnSp>
            <p:nvCxnSpPr>
              <p:cNvPr id="19" name="Elbow Connector 18">
                <a:extLst>
                  <a:ext uri="{FF2B5EF4-FFF2-40B4-BE49-F238E27FC236}">
                    <a16:creationId xmlns:a16="http://schemas.microsoft.com/office/drawing/2014/main" id="{E3B610FE-C033-7C4B-957E-25C9E5B07E31}"/>
                  </a:ext>
                </a:extLst>
              </p:cNvPr>
              <p:cNvCxnSpPr>
                <a:cxnSpLocks/>
                <a:stCxn id="20" idx="3"/>
              </p:cNvCxnSpPr>
              <p:nvPr/>
            </p:nvCxnSpPr>
            <p:spPr>
              <a:xfrm flipV="1">
                <a:off x="3023543" y="4944988"/>
                <a:ext cx="481527" cy="512748"/>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A98A361-CD3D-0343-985B-B0A8C0496C67}"/>
                  </a:ext>
                </a:extLst>
              </p:cNvPr>
              <p:cNvSpPr/>
              <p:nvPr/>
            </p:nvSpPr>
            <p:spPr>
              <a:xfrm>
                <a:off x="1812759" y="5303058"/>
                <a:ext cx="1210784" cy="309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F84D34C-F7E8-A042-B40D-AE4768259F39}"/>
                  </a:ext>
                </a:extLst>
              </p:cNvPr>
              <p:cNvSpPr/>
              <p:nvPr/>
            </p:nvSpPr>
            <p:spPr>
              <a:xfrm>
                <a:off x="1812758" y="5776475"/>
                <a:ext cx="1210784" cy="309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Elbow Connector 21">
                <a:extLst>
                  <a:ext uri="{FF2B5EF4-FFF2-40B4-BE49-F238E27FC236}">
                    <a16:creationId xmlns:a16="http://schemas.microsoft.com/office/drawing/2014/main" id="{20729587-915A-A146-B136-8621B2D4BE81}"/>
                  </a:ext>
                </a:extLst>
              </p:cNvPr>
              <p:cNvCxnSpPr>
                <a:stCxn id="21" idx="3"/>
              </p:cNvCxnSpPr>
              <p:nvPr/>
            </p:nvCxnSpPr>
            <p:spPr>
              <a:xfrm flipV="1">
                <a:off x="3023542" y="5438071"/>
                <a:ext cx="481528" cy="493082"/>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761318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6DE6A3C-80CD-DE4C-B6ED-CA4E68490D33}"/>
              </a:ext>
            </a:extLst>
          </p:cNvPr>
          <p:cNvSpPr txBox="1"/>
          <p:nvPr/>
        </p:nvSpPr>
        <p:spPr>
          <a:xfrm>
            <a:off x="1179226" y="1053802"/>
            <a:ext cx="4510374" cy="646331"/>
          </a:xfrm>
          <a:prstGeom prst="rect">
            <a:avLst/>
          </a:prstGeom>
          <a:noFill/>
        </p:spPr>
        <p:txBody>
          <a:bodyPr wrap="square" rtlCol="0" anchor="ctr">
            <a:spAutoFit/>
          </a:bodyPr>
          <a:lstStyle/>
          <a:p>
            <a:pPr algn="just"/>
            <a:r>
              <a:rPr lang="en-US" sz="3600" b="1" dirty="0">
                <a:solidFill>
                  <a:schemeClr val="bg1"/>
                </a:solidFill>
                <a:latin typeface="Times New Roman" panose="02020603050405020304" pitchFamily="18" charset="0"/>
                <a:cs typeface="Times New Roman" panose="02020603050405020304" pitchFamily="18" charset="0"/>
              </a:rPr>
              <a:t>Multi-view mixing</a:t>
            </a:r>
          </a:p>
        </p:txBody>
      </p:sp>
      <p:sp>
        <p:nvSpPr>
          <p:cNvPr id="9" name="Content Placeholder 2">
            <a:extLst>
              <a:ext uri="{FF2B5EF4-FFF2-40B4-BE49-F238E27FC236}">
                <a16:creationId xmlns:a16="http://schemas.microsoft.com/office/drawing/2014/main" id="{8AEC8041-DC16-E141-A6F3-3093BC196BE1}"/>
              </a:ext>
            </a:extLst>
          </p:cNvPr>
          <p:cNvSpPr>
            <a:spLocks noGrp="1"/>
          </p:cNvSpPr>
          <p:nvPr>
            <p:ph idx="1"/>
          </p:nvPr>
        </p:nvSpPr>
        <p:spPr>
          <a:xfrm>
            <a:off x="1179074" y="2658243"/>
            <a:ext cx="9833548" cy="377057"/>
          </a:xfrm>
        </p:spPr>
        <p:txBody>
          <a:bodyPr>
            <a:normAutofit/>
          </a:bodyPr>
          <a:lstStyle/>
          <a:p>
            <a:pPr marL="0" indent="0" algn="just">
              <a:lnSpc>
                <a:spcPct val="100000"/>
              </a:lnSpc>
              <a:buNone/>
            </a:pPr>
            <a:r>
              <a:rPr lang="en-US" sz="1800" dirty="0">
                <a:solidFill>
                  <a:srgbClr val="000000"/>
                </a:solidFill>
                <a:latin typeface="Times New Roman" panose="02020603050405020304" pitchFamily="18" charset="0"/>
                <a:cs typeface="Times New Roman" panose="02020603050405020304" pitchFamily="18" charset="0"/>
              </a:rPr>
              <a:t>    - Compose 7 camera images in each scene to one as input image</a:t>
            </a:r>
          </a:p>
        </p:txBody>
      </p:sp>
      <p:pic>
        <p:nvPicPr>
          <p:cNvPr id="23" name="Picture 1" descr="page2image52643248">
            <a:extLst>
              <a:ext uri="{FF2B5EF4-FFF2-40B4-BE49-F238E27FC236}">
                <a16:creationId xmlns:a16="http://schemas.microsoft.com/office/drawing/2014/main" id="{FEB1F572-A005-174F-9C60-4309B34CB70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482169" y="3325146"/>
            <a:ext cx="7811778" cy="2714594"/>
          </a:xfrm>
          <a:prstGeom prst="rect">
            <a:avLst/>
          </a:prstGeom>
          <a:noFill/>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832CEBD9-81B0-EA41-A448-B6D25439BF6B}"/>
              </a:ext>
            </a:extLst>
          </p:cNvPr>
          <p:cNvGrpSpPr/>
          <p:nvPr/>
        </p:nvGrpSpPr>
        <p:grpSpPr>
          <a:xfrm>
            <a:off x="1345597" y="3188798"/>
            <a:ext cx="2088816" cy="852840"/>
            <a:chOff x="622300" y="1671797"/>
            <a:chExt cx="2596816" cy="1033303"/>
          </a:xfrm>
        </p:grpSpPr>
        <p:grpSp>
          <p:nvGrpSpPr>
            <p:cNvPr id="25" name="Group 24">
              <a:extLst>
                <a:ext uri="{FF2B5EF4-FFF2-40B4-BE49-F238E27FC236}">
                  <a16:creationId xmlns:a16="http://schemas.microsoft.com/office/drawing/2014/main" id="{BA09E6EE-0069-8644-B286-79038A0E6A0B}"/>
                </a:ext>
              </a:extLst>
            </p:cNvPr>
            <p:cNvGrpSpPr/>
            <p:nvPr/>
          </p:nvGrpSpPr>
          <p:grpSpPr>
            <a:xfrm>
              <a:off x="622300" y="2044700"/>
              <a:ext cx="2596816" cy="660400"/>
              <a:chOff x="812800" y="2044700"/>
              <a:chExt cx="2787316" cy="660400"/>
            </a:xfrm>
          </p:grpSpPr>
          <p:grpSp>
            <p:nvGrpSpPr>
              <p:cNvPr id="27" name="Group 26">
                <a:extLst>
                  <a:ext uri="{FF2B5EF4-FFF2-40B4-BE49-F238E27FC236}">
                    <a16:creationId xmlns:a16="http://schemas.microsoft.com/office/drawing/2014/main" id="{30AE56E7-203D-9A4D-8B90-F4269754CA43}"/>
                  </a:ext>
                </a:extLst>
              </p:cNvPr>
              <p:cNvGrpSpPr/>
              <p:nvPr/>
            </p:nvGrpSpPr>
            <p:grpSpPr>
              <a:xfrm>
                <a:off x="812800" y="2044700"/>
                <a:ext cx="2400300" cy="660400"/>
                <a:chOff x="838200" y="2044700"/>
                <a:chExt cx="2400300" cy="660400"/>
              </a:xfrm>
            </p:grpSpPr>
            <p:sp>
              <p:nvSpPr>
                <p:cNvPr id="29" name="Rectangle 28">
                  <a:extLst>
                    <a:ext uri="{FF2B5EF4-FFF2-40B4-BE49-F238E27FC236}">
                      <a16:creationId xmlns:a16="http://schemas.microsoft.com/office/drawing/2014/main" id="{B19E68DD-88B2-D740-8B29-469A873BA871}"/>
                    </a:ext>
                  </a:extLst>
                </p:cNvPr>
                <p:cNvSpPr/>
                <p:nvPr/>
              </p:nvSpPr>
              <p:spPr>
                <a:xfrm>
                  <a:off x="2625844" y="2228510"/>
                  <a:ext cx="511342" cy="309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537A50CF-D1C2-8A46-A6AB-EC80A074BF82}"/>
                    </a:ext>
                  </a:extLst>
                </p:cNvPr>
                <p:cNvSpPr txBox="1"/>
                <p:nvPr/>
              </p:nvSpPr>
              <p:spPr>
                <a:xfrm>
                  <a:off x="2211532" y="2168534"/>
                  <a:ext cx="295420" cy="369332"/>
                </a:xfrm>
                <a:prstGeom prst="rect">
                  <a:avLst/>
                </a:prstGeom>
                <a:noFill/>
              </p:spPr>
              <p:txBody>
                <a:bodyPr wrap="square" rtlCol="0" anchor="ctr">
                  <a:spAutoFit/>
                </a:bodyPr>
                <a:lstStyle/>
                <a:p>
                  <a:pPr algn="ctr"/>
                  <a:r>
                    <a:rPr lang="en-US" dirty="0"/>
                    <a:t>…</a:t>
                  </a:r>
                </a:p>
              </p:txBody>
            </p:sp>
            <p:sp>
              <p:nvSpPr>
                <p:cNvPr id="31" name="Rectangle 30">
                  <a:extLst>
                    <a:ext uri="{FF2B5EF4-FFF2-40B4-BE49-F238E27FC236}">
                      <a16:creationId xmlns:a16="http://schemas.microsoft.com/office/drawing/2014/main" id="{9F7646B8-7BC5-B047-8088-2681539E7CB6}"/>
                    </a:ext>
                  </a:extLst>
                </p:cNvPr>
                <p:cNvSpPr/>
                <p:nvPr/>
              </p:nvSpPr>
              <p:spPr>
                <a:xfrm>
                  <a:off x="951064" y="2228510"/>
                  <a:ext cx="511342" cy="31536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AFB7040-E684-BD4F-B2F5-31B93B3A0D9E}"/>
                    </a:ext>
                  </a:extLst>
                </p:cNvPr>
                <p:cNvSpPr/>
                <p:nvPr/>
              </p:nvSpPr>
              <p:spPr>
                <a:xfrm>
                  <a:off x="1581298" y="2231241"/>
                  <a:ext cx="511342" cy="3093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13451D23-B61F-BD4D-BCB8-7A7EF2E53AD2}"/>
                    </a:ext>
                  </a:extLst>
                </p:cNvPr>
                <p:cNvSpPr/>
                <p:nvPr/>
              </p:nvSpPr>
              <p:spPr>
                <a:xfrm>
                  <a:off x="838200" y="2044700"/>
                  <a:ext cx="2400300" cy="660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8" name="Straight Arrow Connector 27">
                <a:extLst>
                  <a:ext uri="{FF2B5EF4-FFF2-40B4-BE49-F238E27FC236}">
                    <a16:creationId xmlns:a16="http://schemas.microsoft.com/office/drawing/2014/main" id="{99AFC105-1A12-9B45-A184-155A1F2C710A}"/>
                  </a:ext>
                </a:extLst>
              </p:cNvPr>
              <p:cNvCxnSpPr>
                <a:stCxn id="33" idx="3"/>
              </p:cNvCxnSpPr>
              <p:nvPr/>
            </p:nvCxnSpPr>
            <p:spPr>
              <a:xfrm>
                <a:off x="3213100" y="2374900"/>
                <a:ext cx="38701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D5C73451-FDE2-0E46-850B-C773547D319B}"/>
                </a:ext>
              </a:extLst>
            </p:cNvPr>
            <p:cNvSpPr txBox="1"/>
            <p:nvPr/>
          </p:nvSpPr>
          <p:spPr>
            <a:xfrm>
              <a:off x="622300" y="1671797"/>
              <a:ext cx="2236251" cy="372903"/>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360 degree panorama</a:t>
              </a:r>
            </a:p>
          </p:txBody>
        </p:sp>
      </p:grpSp>
    </p:spTree>
    <p:extLst>
      <p:ext uri="{BB962C8B-B14F-4D97-AF65-F5344CB8AC3E}">
        <p14:creationId xmlns:p14="http://schemas.microsoft.com/office/powerpoint/2010/main" val="1003444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5168E7B-6D42-4B3A-B7A1-17D4C49E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98A030C2-9F23-4593-9F99-7B73C232A4C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73ACC10-4B86-A341-90D7-930E2B7FE540}"/>
              </a:ext>
            </a:extLst>
          </p:cNvPr>
          <p:cNvSpPr>
            <a:spLocks noGrp="1"/>
          </p:cNvSpPr>
          <p:nvPr>
            <p:ph type="ctrTitle"/>
          </p:nvPr>
        </p:nvSpPr>
        <p:spPr>
          <a:xfrm>
            <a:off x="2726432" y="2235041"/>
            <a:ext cx="6739136" cy="2387918"/>
          </a:xfrm>
        </p:spPr>
        <p:txBody>
          <a:bodyPr anchor="ctr">
            <a:normAutofit/>
          </a:bodyPr>
          <a:lstStyle/>
          <a:p>
            <a:r>
              <a:rPr lang="en-US" sz="4000" b="1" i="1" dirty="0">
                <a:solidFill>
                  <a:srgbClr val="FFFFFF"/>
                </a:solidFill>
                <a:latin typeface="Times New Roman" panose="02020603050405020304" pitchFamily="18" charset="0"/>
                <a:cs typeface="Times New Roman" panose="02020603050405020304" pitchFamily="18" charset="0"/>
              </a:rPr>
              <a:t>Model Selection</a:t>
            </a:r>
            <a:endParaRPr lang="en-US" sz="40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3631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EE606BEC-4433-D643-B3EC-C1A615DA92C3}"/>
              </a:ext>
            </a:extLst>
          </p:cNvPr>
          <p:cNvSpPr txBox="1"/>
          <p:nvPr/>
        </p:nvSpPr>
        <p:spPr>
          <a:xfrm>
            <a:off x="1179226" y="1084582"/>
            <a:ext cx="9450674" cy="584775"/>
          </a:xfrm>
          <a:prstGeom prst="rect">
            <a:avLst/>
          </a:prstGeom>
          <a:noFill/>
        </p:spPr>
        <p:txBody>
          <a:bodyPr wrap="square" rtlCol="0" anchor="ctr">
            <a:spAutoFit/>
          </a:bodyPr>
          <a:lstStyle/>
          <a:p>
            <a:pPr algn="just"/>
            <a:r>
              <a:rPr lang="en-US" sz="3200" b="1" i="1" dirty="0">
                <a:solidFill>
                  <a:schemeClr val="bg1"/>
                </a:solidFill>
                <a:latin typeface="Times New Roman" panose="02020603050405020304" pitchFamily="18" charset="0"/>
                <a:cs typeface="Times New Roman" panose="02020603050405020304" pitchFamily="18" charset="0"/>
              </a:rPr>
              <a:t>F-</a:t>
            </a:r>
            <a:r>
              <a:rPr lang="en-US" sz="3200" b="1" i="1" dirty="0" err="1">
                <a:solidFill>
                  <a:schemeClr val="bg1"/>
                </a:solidFill>
                <a:latin typeface="Times New Roman" panose="02020603050405020304" pitchFamily="18" charset="0"/>
                <a:cs typeface="Times New Roman" panose="02020603050405020304" pitchFamily="18" charset="0"/>
              </a:rPr>
              <a:t>ConvNet</a:t>
            </a:r>
            <a:r>
              <a:rPr lang="en-US" sz="3200" b="1" i="1" dirty="0">
                <a:solidFill>
                  <a:schemeClr val="bg1"/>
                </a:solidFill>
                <a:latin typeface="Times New Roman" panose="02020603050405020304" pitchFamily="18" charset="0"/>
                <a:cs typeface="Times New Roman" panose="02020603050405020304" pitchFamily="18" charset="0"/>
              </a:rPr>
              <a:t> </a:t>
            </a:r>
            <a:r>
              <a:rPr lang="en-US" sz="3200" i="1" dirty="0">
                <a:solidFill>
                  <a:schemeClr val="bg1"/>
                </a:solidFill>
                <a:latin typeface="Times New Roman" panose="02020603050405020304" pitchFamily="18" charset="0"/>
                <a:cs typeface="Times New Roman" panose="02020603050405020304" pitchFamily="18" charset="0"/>
              </a:rPr>
              <a:t>(Frustum </a:t>
            </a:r>
            <a:r>
              <a:rPr lang="en-US" sz="3200" i="1" dirty="0" err="1">
                <a:solidFill>
                  <a:schemeClr val="bg1"/>
                </a:solidFill>
                <a:latin typeface="Times New Roman" panose="02020603050405020304" pitchFamily="18" charset="0"/>
                <a:cs typeface="Times New Roman" panose="02020603050405020304" pitchFamily="18" charset="0"/>
              </a:rPr>
              <a:t>ConvNet</a:t>
            </a:r>
            <a:r>
              <a:rPr lang="en-US" sz="3200" i="1" dirty="0">
                <a:solidFill>
                  <a:schemeClr val="bg1"/>
                </a:solidFill>
                <a:latin typeface="Times New Roman" panose="02020603050405020304" pitchFamily="18" charset="0"/>
                <a:cs typeface="Times New Roman" panose="02020603050405020304" pitchFamily="18" charset="0"/>
              </a:rPr>
              <a:t>) </a:t>
            </a:r>
          </a:p>
        </p:txBody>
      </p:sp>
      <p:pic>
        <p:nvPicPr>
          <p:cNvPr id="6" name="Picture 5">
            <a:extLst>
              <a:ext uri="{FF2B5EF4-FFF2-40B4-BE49-F238E27FC236}">
                <a16:creationId xmlns:a16="http://schemas.microsoft.com/office/drawing/2014/main" id="{CAA09B1B-59BA-FF43-9020-088FCC945E30}"/>
              </a:ext>
            </a:extLst>
          </p:cNvPr>
          <p:cNvPicPr>
            <a:picLocks noChangeAspect="1"/>
          </p:cNvPicPr>
          <p:nvPr/>
        </p:nvPicPr>
        <p:blipFill>
          <a:blip r:embed="rId4"/>
          <a:stretch>
            <a:fillRect/>
          </a:stretch>
        </p:blipFill>
        <p:spPr>
          <a:xfrm>
            <a:off x="2705507" y="2570459"/>
            <a:ext cx="6780986" cy="3814842"/>
          </a:xfrm>
          <a:prstGeom prst="rect">
            <a:avLst/>
          </a:prstGeom>
        </p:spPr>
      </p:pic>
    </p:spTree>
    <p:extLst>
      <p:ext uri="{BB962C8B-B14F-4D97-AF65-F5344CB8AC3E}">
        <p14:creationId xmlns:p14="http://schemas.microsoft.com/office/powerpoint/2010/main" val="156618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EE606BEC-4433-D643-B3EC-C1A615DA92C3}"/>
              </a:ext>
            </a:extLst>
          </p:cNvPr>
          <p:cNvSpPr txBox="1"/>
          <p:nvPr/>
        </p:nvSpPr>
        <p:spPr>
          <a:xfrm>
            <a:off x="1179226" y="1084580"/>
            <a:ext cx="9833548" cy="584775"/>
          </a:xfrm>
          <a:prstGeom prst="rect">
            <a:avLst/>
          </a:prstGeom>
          <a:noFill/>
        </p:spPr>
        <p:txBody>
          <a:bodyPr wrap="square" rtlCol="0" anchor="ctr">
            <a:spAutoFit/>
          </a:bodyPr>
          <a:lstStyle/>
          <a:p>
            <a:pPr algn="just"/>
            <a:r>
              <a:rPr lang="en-US" sz="3200" b="1" i="1" dirty="0">
                <a:solidFill>
                  <a:schemeClr val="bg1"/>
                </a:solidFill>
                <a:latin typeface="Times New Roman" panose="02020603050405020304" pitchFamily="18" charset="0"/>
                <a:cs typeface="Times New Roman" panose="02020603050405020304" pitchFamily="18" charset="0"/>
              </a:rPr>
              <a:t>MV3D </a:t>
            </a:r>
            <a:r>
              <a:rPr lang="en-US" sz="3200" i="1" dirty="0">
                <a:solidFill>
                  <a:schemeClr val="bg1"/>
                </a:solidFill>
                <a:latin typeface="Times New Roman" panose="02020603050405020304" pitchFamily="18" charset="0"/>
                <a:cs typeface="Times New Roman" panose="02020603050405020304" pitchFamily="18" charset="0"/>
              </a:rPr>
              <a:t>(</a:t>
            </a:r>
            <a:r>
              <a:rPr lang="en-US" sz="3200" b="1" i="1" dirty="0">
                <a:solidFill>
                  <a:schemeClr val="bg1"/>
                </a:solidFill>
                <a:latin typeface="Times New Roman" panose="02020603050405020304" pitchFamily="18" charset="0"/>
                <a:cs typeface="Times New Roman" panose="02020603050405020304" pitchFamily="18" charset="0"/>
              </a:rPr>
              <a:t>M</a:t>
            </a:r>
            <a:r>
              <a:rPr lang="en-US" sz="3200" i="1" dirty="0">
                <a:solidFill>
                  <a:schemeClr val="bg1"/>
                </a:solidFill>
                <a:latin typeface="Times New Roman" panose="02020603050405020304" pitchFamily="18" charset="0"/>
                <a:cs typeface="Times New Roman" panose="02020603050405020304" pitchFamily="18" charset="0"/>
              </a:rPr>
              <a:t>ulti-</a:t>
            </a:r>
            <a:r>
              <a:rPr lang="en-US" sz="3200" b="1" i="1" dirty="0">
                <a:solidFill>
                  <a:schemeClr val="bg1"/>
                </a:solidFill>
                <a:latin typeface="Times New Roman" panose="02020603050405020304" pitchFamily="18" charset="0"/>
                <a:cs typeface="Times New Roman" panose="02020603050405020304" pitchFamily="18" charset="0"/>
              </a:rPr>
              <a:t>V</a:t>
            </a:r>
            <a:r>
              <a:rPr lang="en-US" sz="3200" i="1" dirty="0">
                <a:solidFill>
                  <a:schemeClr val="bg1"/>
                </a:solidFill>
                <a:latin typeface="Times New Roman" panose="02020603050405020304" pitchFamily="18" charset="0"/>
                <a:cs typeface="Times New Roman" panose="02020603050405020304" pitchFamily="18" charset="0"/>
              </a:rPr>
              <a:t>iew </a:t>
            </a:r>
            <a:r>
              <a:rPr lang="en-US" sz="3200" b="1" i="1" dirty="0">
                <a:solidFill>
                  <a:schemeClr val="bg1"/>
                </a:solidFill>
                <a:latin typeface="Times New Roman" panose="02020603050405020304" pitchFamily="18" charset="0"/>
                <a:cs typeface="Times New Roman" panose="02020603050405020304" pitchFamily="18" charset="0"/>
              </a:rPr>
              <a:t>3D</a:t>
            </a:r>
            <a:r>
              <a:rPr lang="en-US" sz="3200" i="1" dirty="0">
                <a:solidFill>
                  <a:schemeClr val="bg1"/>
                </a:solidFill>
                <a:latin typeface="Times New Roman" panose="02020603050405020304" pitchFamily="18" charset="0"/>
                <a:cs typeface="Times New Roman" panose="02020603050405020304" pitchFamily="18" charset="0"/>
              </a:rPr>
              <a:t> Object Detection Network) </a:t>
            </a:r>
          </a:p>
        </p:txBody>
      </p:sp>
      <p:pic>
        <p:nvPicPr>
          <p:cNvPr id="6" name="Picture 5">
            <a:extLst>
              <a:ext uri="{FF2B5EF4-FFF2-40B4-BE49-F238E27FC236}">
                <a16:creationId xmlns:a16="http://schemas.microsoft.com/office/drawing/2014/main" id="{92AB2723-FF6E-E049-9AB3-71B1E7542564}"/>
              </a:ext>
            </a:extLst>
          </p:cNvPr>
          <p:cNvPicPr>
            <a:picLocks noChangeAspect="1"/>
          </p:cNvPicPr>
          <p:nvPr/>
        </p:nvPicPr>
        <p:blipFill>
          <a:blip r:embed="rId4"/>
          <a:stretch>
            <a:fillRect/>
          </a:stretch>
        </p:blipFill>
        <p:spPr>
          <a:xfrm>
            <a:off x="1982505" y="2584031"/>
            <a:ext cx="8226990" cy="3655024"/>
          </a:xfrm>
          <a:prstGeom prst="rect">
            <a:avLst/>
          </a:prstGeom>
        </p:spPr>
      </p:pic>
    </p:spTree>
    <p:extLst>
      <p:ext uri="{BB962C8B-B14F-4D97-AF65-F5344CB8AC3E}">
        <p14:creationId xmlns:p14="http://schemas.microsoft.com/office/powerpoint/2010/main" val="2200581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EE606BEC-4433-D643-B3EC-C1A615DA92C3}"/>
              </a:ext>
            </a:extLst>
          </p:cNvPr>
          <p:cNvSpPr txBox="1"/>
          <p:nvPr/>
        </p:nvSpPr>
        <p:spPr>
          <a:xfrm>
            <a:off x="1179226" y="1084581"/>
            <a:ext cx="10390474" cy="584775"/>
          </a:xfrm>
          <a:prstGeom prst="rect">
            <a:avLst/>
          </a:prstGeom>
          <a:noFill/>
        </p:spPr>
        <p:txBody>
          <a:bodyPr wrap="square" rtlCol="0" anchor="ctr">
            <a:spAutoFit/>
          </a:bodyPr>
          <a:lstStyle/>
          <a:p>
            <a:pPr algn="just"/>
            <a:r>
              <a:rPr lang="en-US" sz="3200" b="1" i="1" dirty="0">
                <a:solidFill>
                  <a:schemeClr val="bg1"/>
                </a:solidFill>
                <a:latin typeface="Times New Roman" panose="02020603050405020304" pitchFamily="18" charset="0"/>
                <a:cs typeface="Times New Roman" panose="02020603050405020304" pitchFamily="18" charset="0"/>
              </a:rPr>
              <a:t>AVOD </a:t>
            </a:r>
            <a:r>
              <a:rPr lang="en-US" sz="3200" i="1" dirty="0">
                <a:solidFill>
                  <a:schemeClr val="bg1"/>
                </a:solidFill>
                <a:latin typeface="Times New Roman" panose="02020603050405020304" pitchFamily="18" charset="0"/>
                <a:cs typeface="Times New Roman" panose="02020603050405020304" pitchFamily="18" charset="0"/>
              </a:rPr>
              <a:t>(</a:t>
            </a:r>
            <a:r>
              <a:rPr lang="en-US" sz="3200" b="1" i="1" dirty="0">
                <a:solidFill>
                  <a:schemeClr val="bg1"/>
                </a:solidFill>
                <a:latin typeface="Times New Roman" panose="02020603050405020304" pitchFamily="18" charset="0"/>
                <a:cs typeface="Times New Roman" panose="02020603050405020304" pitchFamily="18" charset="0"/>
              </a:rPr>
              <a:t>A</a:t>
            </a:r>
            <a:r>
              <a:rPr lang="en-US" sz="3200" i="1" dirty="0">
                <a:solidFill>
                  <a:schemeClr val="bg1"/>
                </a:solidFill>
                <a:latin typeface="Times New Roman" panose="02020603050405020304" pitchFamily="18" charset="0"/>
                <a:cs typeface="Times New Roman" panose="02020603050405020304" pitchFamily="18" charset="0"/>
              </a:rPr>
              <a:t>ggregate </a:t>
            </a:r>
            <a:r>
              <a:rPr lang="en-US" sz="3200" b="1" i="1" dirty="0">
                <a:solidFill>
                  <a:schemeClr val="bg1"/>
                </a:solidFill>
                <a:latin typeface="Times New Roman" panose="02020603050405020304" pitchFamily="18" charset="0"/>
                <a:cs typeface="Times New Roman" panose="02020603050405020304" pitchFamily="18" charset="0"/>
              </a:rPr>
              <a:t>V</a:t>
            </a:r>
            <a:r>
              <a:rPr lang="en-US" sz="3200" i="1" dirty="0">
                <a:solidFill>
                  <a:schemeClr val="bg1"/>
                </a:solidFill>
                <a:latin typeface="Times New Roman" panose="02020603050405020304" pitchFamily="18" charset="0"/>
                <a:cs typeface="Times New Roman" panose="02020603050405020304" pitchFamily="18" charset="0"/>
              </a:rPr>
              <a:t>iew </a:t>
            </a:r>
            <a:r>
              <a:rPr lang="en-US" sz="3200" b="1" i="1" dirty="0">
                <a:solidFill>
                  <a:schemeClr val="bg1"/>
                </a:solidFill>
                <a:latin typeface="Times New Roman" panose="02020603050405020304" pitchFamily="18" charset="0"/>
                <a:cs typeface="Times New Roman" panose="02020603050405020304" pitchFamily="18" charset="0"/>
              </a:rPr>
              <a:t>O</a:t>
            </a:r>
            <a:r>
              <a:rPr lang="en-US" sz="3200" i="1" dirty="0">
                <a:solidFill>
                  <a:schemeClr val="bg1"/>
                </a:solidFill>
                <a:latin typeface="Times New Roman" panose="02020603050405020304" pitchFamily="18" charset="0"/>
                <a:cs typeface="Times New Roman" panose="02020603050405020304" pitchFamily="18" charset="0"/>
              </a:rPr>
              <a:t>bject </a:t>
            </a:r>
            <a:r>
              <a:rPr lang="en-US" sz="3200" b="1" i="1" dirty="0">
                <a:solidFill>
                  <a:schemeClr val="bg1"/>
                </a:solidFill>
                <a:latin typeface="Times New Roman" panose="02020603050405020304" pitchFamily="18" charset="0"/>
                <a:cs typeface="Times New Roman" panose="02020603050405020304" pitchFamily="18" charset="0"/>
              </a:rPr>
              <a:t>D</a:t>
            </a:r>
            <a:r>
              <a:rPr lang="en-US" sz="3200" i="1" dirty="0">
                <a:solidFill>
                  <a:schemeClr val="bg1"/>
                </a:solidFill>
                <a:latin typeface="Times New Roman" panose="02020603050405020304" pitchFamily="18" charset="0"/>
                <a:cs typeface="Times New Roman" panose="02020603050405020304" pitchFamily="18" charset="0"/>
              </a:rPr>
              <a:t>etection Network) </a:t>
            </a:r>
          </a:p>
        </p:txBody>
      </p:sp>
      <p:pic>
        <p:nvPicPr>
          <p:cNvPr id="6" name="Picture 1" descr="page2image52643248">
            <a:extLst>
              <a:ext uri="{FF2B5EF4-FFF2-40B4-BE49-F238E27FC236}">
                <a16:creationId xmlns:a16="http://schemas.microsoft.com/office/drawing/2014/main" id="{E70DCC3D-DCFF-D042-A7F3-CFABE0F87C6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1179226" y="2753936"/>
            <a:ext cx="9833548" cy="3417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9378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EE606BEC-4433-D643-B3EC-C1A615DA92C3}"/>
              </a:ext>
            </a:extLst>
          </p:cNvPr>
          <p:cNvSpPr txBox="1"/>
          <p:nvPr/>
        </p:nvSpPr>
        <p:spPr>
          <a:xfrm>
            <a:off x="1179226" y="1084580"/>
            <a:ext cx="10415874" cy="584775"/>
          </a:xfrm>
          <a:prstGeom prst="rect">
            <a:avLst/>
          </a:prstGeom>
          <a:noFill/>
        </p:spPr>
        <p:txBody>
          <a:bodyPr wrap="square" rtlCol="0" anchor="ctr">
            <a:spAutoFit/>
          </a:bodyPr>
          <a:lstStyle/>
          <a:p>
            <a:pPr algn="just"/>
            <a:r>
              <a:rPr lang="en-US" sz="3200" b="1" i="1" dirty="0">
                <a:solidFill>
                  <a:schemeClr val="bg1"/>
                </a:solidFill>
                <a:latin typeface="Times New Roman" panose="02020603050405020304" pitchFamily="18" charset="0"/>
                <a:cs typeface="Times New Roman" panose="02020603050405020304" pitchFamily="18" charset="0"/>
              </a:rPr>
              <a:t>SECOND </a:t>
            </a:r>
            <a:r>
              <a:rPr lang="en-US" sz="3200" i="1" dirty="0">
                <a:solidFill>
                  <a:schemeClr val="bg1"/>
                </a:solidFill>
                <a:latin typeface="Times New Roman" panose="02020603050405020304" pitchFamily="18" charset="0"/>
                <a:cs typeface="Times New Roman" panose="02020603050405020304" pitchFamily="18" charset="0"/>
              </a:rPr>
              <a:t>(</a:t>
            </a:r>
            <a:r>
              <a:rPr lang="en-US" sz="3200" b="1" i="1" dirty="0">
                <a:solidFill>
                  <a:schemeClr val="bg1"/>
                </a:solidFill>
                <a:latin typeface="Times New Roman" panose="02020603050405020304" pitchFamily="18" charset="0"/>
                <a:cs typeface="Times New Roman" panose="02020603050405020304" pitchFamily="18" charset="0"/>
              </a:rPr>
              <a:t>S</a:t>
            </a:r>
            <a:r>
              <a:rPr lang="en-US" sz="3200" i="1" dirty="0">
                <a:solidFill>
                  <a:schemeClr val="bg1"/>
                </a:solidFill>
                <a:latin typeface="Times New Roman" panose="02020603050405020304" pitchFamily="18" charset="0"/>
                <a:cs typeface="Times New Roman" panose="02020603050405020304" pitchFamily="18" charset="0"/>
              </a:rPr>
              <a:t>parsely </a:t>
            </a:r>
            <a:r>
              <a:rPr lang="en-US" sz="3200" b="1" i="1" dirty="0">
                <a:solidFill>
                  <a:schemeClr val="bg1"/>
                </a:solidFill>
                <a:latin typeface="Times New Roman" panose="02020603050405020304" pitchFamily="18" charset="0"/>
                <a:cs typeface="Times New Roman" panose="02020603050405020304" pitchFamily="18" charset="0"/>
              </a:rPr>
              <a:t>E</a:t>
            </a:r>
            <a:r>
              <a:rPr lang="en-US" sz="3200" i="1" dirty="0">
                <a:solidFill>
                  <a:schemeClr val="bg1"/>
                </a:solidFill>
                <a:latin typeface="Times New Roman" panose="02020603050405020304" pitchFamily="18" charset="0"/>
                <a:cs typeface="Times New Roman" panose="02020603050405020304" pitchFamily="18" charset="0"/>
              </a:rPr>
              <a:t>mbedded </a:t>
            </a:r>
            <a:r>
              <a:rPr lang="en-US" sz="3200" b="1" i="1" dirty="0" err="1">
                <a:solidFill>
                  <a:schemeClr val="bg1"/>
                </a:solidFill>
                <a:latin typeface="Times New Roman" panose="02020603050405020304" pitchFamily="18" charset="0"/>
                <a:cs typeface="Times New Roman" panose="02020603050405020304" pitchFamily="18" charset="0"/>
              </a:rPr>
              <a:t>CON</a:t>
            </a:r>
            <a:r>
              <a:rPr lang="en-US" sz="3200" i="1" dirty="0" err="1">
                <a:solidFill>
                  <a:schemeClr val="bg1"/>
                </a:solidFill>
                <a:latin typeface="Times New Roman" panose="02020603050405020304" pitchFamily="18" charset="0"/>
                <a:cs typeface="Times New Roman" panose="02020603050405020304" pitchFamily="18" charset="0"/>
              </a:rPr>
              <a:t>volutional</a:t>
            </a:r>
            <a:r>
              <a:rPr lang="en-US" sz="3200" i="1" dirty="0">
                <a:solidFill>
                  <a:schemeClr val="bg1"/>
                </a:solidFill>
                <a:latin typeface="Times New Roman" panose="02020603050405020304" pitchFamily="18" charset="0"/>
                <a:cs typeface="Times New Roman" panose="02020603050405020304" pitchFamily="18" charset="0"/>
              </a:rPr>
              <a:t> </a:t>
            </a:r>
            <a:r>
              <a:rPr lang="en-US" sz="3200" b="1" i="1" dirty="0">
                <a:solidFill>
                  <a:schemeClr val="bg1"/>
                </a:solidFill>
                <a:latin typeface="Times New Roman" panose="02020603050405020304" pitchFamily="18" charset="0"/>
                <a:cs typeface="Times New Roman" panose="02020603050405020304" pitchFamily="18" charset="0"/>
              </a:rPr>
              <a:t>D</a:t>
            </a:r>
            <a:r>
              <a:rPr lang="en-US" sz="3200" i="1" dirty="0">
                <a:solidFill>
                  <a:schemeClr val="bg1"/>
                </a:solidFill>
                <a:latin typeface="Times New Roman" panose="02020603050405020304" pitchFamily="18" charset="0"/>
                <a:cs typeface="Times New Roman" panose="02020603050405020304" pitchFamily="18" charset="0"/>
              </a:rPr>
              <a:t>etection) </a:t>
            </a:r>
          </a:p>
        </p:txBody>
      </p:sp>
      <p:pic>
        <p:nvPicPr>
          <p:cNvPr id="6" name="Picture 5">
            <a:extLst>
              <a:ext uri="{FF2B5EF4-FFF2-40B4-BE49-F238E27FC236}">
                <a16:creationId xmlns:a16="http://schemas.microsoft.com/office/drawing/2014/main" id="{B43FE389-67F0-9148-BE32-A4226985C879}"/>
              </a:ext>
            </a:extLst>
          </p:cNvPr>
          <p:cNvPicPr>
            <a:picLocks noChangeAspect="1"/>
          </p:cNvPicPr>
          <p:nvPr/>
        </p:nvPicPr>
        <p:blipFill>
          <a:blip r:embed="rId4"/>
          <a:stretch>
            <a:fillRect/>
          </a:stretch>
        </p:blipFill>
        <p:spPr>
          <a:xfrm>
            <a:off x="1255624" y="2868255"/>
            <a:ext cx="9680448" cy="2702316"/>
          </a:xfrm>
          <a:prstGeom prst="rect">
            <a:avLst/>
          </a:prstGeom>
        </p:spPr>
      </p:pic>
    </p:spTree>
    <p:extLst>
      <p:ext uri="{BB962C8B-B14F-4D97-AF65-F5344CB8AC3E}">
        <p14:creationId xmlns:p14="http://schemas.microsoft.com/office/powerpoint/2010/main" val="1367479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5168E7B-6D42-4B3A-B7A1-17D4C49E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98A030C2-9F23-4593-9F99-7B73C232A4C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73ACC10-4B86-A341-90D7-930E2B7FE540}"/>
              </a:ext>
            </a:extLst>
          </p:cNvPr>
          <p:cNvSpPr>
            <a:spLocks noGrp="1"/>
          </p:cNvSpPr>
          <p:nvPr>
            <p:ph type="ctrTitle"/>
          </p:nvPr>
        </p:nvSpPr>
        <p:spPr>
          <a:xfrm>
            <a:off x="2726432" y="2235041"/>
            <a:ext cx="6739136" cy="2387918"/>
          </a:xfrm>
        </p:spPr>
        <p:txBody>
          <a:bodyPr anchor="ctr">
            <a:normAutofit/>
          </a:bodyPr>
          <a:lstStyle/>
          <a:p>
            <a:r>
              <a:rPr lang="en-US" sz="4000" b="1" i="1" dirty="0">
                <a:solidFill>
                  <a:srgbClr val="FFFFFF"/>
                </a:solidFill>
                <a:latin typeface="Times New Roman" panose="02020603050405020304" pitchFamily="18" charset="0"/>
                <a:cs typeface="Times New Roman" panose="02020603050405020304" pitchFamily="18" charset="0"/>
              </a:rPr>
              <a:t>Model Comparison</a:t>
            </a:r>
            <a:endParaRPr lang="en-US" sz="40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3760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5">
            <a:extLst>
              <a:ext uri="{FF2B5EF4-FFF2-40B4-BE49-F238E27FC236}">
                <a16:creationId xmlns:a16="http://schemas.microsoft.com/office/drawing/2014/main" id="{BB272810-9855-9F46-B4C9-13489A710878}"/>
              </a:ext>
            </a:extLst>
          </p:cNvPr>
          <p:cNvGraphicFramePr>
            <a:graphicFrameLocks noGrp="1"/>
          </p:cNvGraphicFramePr>
          <p:nvPr>
            <p:ph idx="1"/>
            <p:extLst>
              <p:ext uri="{D42A27DB-BD31-4B8C-83A1-F6EECF244321}">
                <p14:modId xmlns:p14="http://schemas.microsoft.com/office/powerpoint/2010/main" val="2026677608"/>
              </p:ext>
            </p:extLst>
          </p:nvPr>
        </p:nvGraphicFramePr>
        <p:xfrm>
          <a:off x="1859796" y="1242447"/>
          <a:ext cx="8472407" cy="3763505"/>
        </p:xfrm>
        <a:graphic>
          <a:graphicData uri="http://schemas.openxmlformats.org/drawingml/2006/table">
            <a:tbl>
              <a:tblPr firstRow="1" bandRow="1">
                <a:tableStyleId>{5C22544A-7EE6-4342-B048-85BDC9FD1C3A}</a:tableStyleId>
              </a:tblPr>
              <a:tblGrid>
                <a:gridCol w="1505509">
                  <a:extLst>
                    <a:ext uri="{9D8B030D-6E8A-4147-A177-3AD203B41FA5}">
                      <a16:colId xmlns:a16="http://schemas.microsoft.com/office/drawing/2014/main" val="2170890051"/>
                    </a:ext>
                  </a:extLst>
                </a:gridCol>
                <a:gridCol w="1318626">
                  <a:extLst>
                    <a:ext uri="{9D8B030D-6E8A-4147-A177-3AD203B41FA5}">
                      <a16:colId xmlns:a16="http://schemas.microsoft.com/office/drawing/2014/main" val="2845879560"/>
                    </a:ext>
                  </a:extLst>
                </a:gridCol>
                <a:gridCol w="1412068">
                  <a:extLst>
                    <a:ext uri="{9D8B030D-6E8A-4147-A177-3AD203B41FA5}">
                      <a16:colId xmlns:a16="http://schemas.microsoft.com/office/drawing/2014/main" val="2365701153"/>
                    </a:ext>
                  </a:extLst>
                </a:gridCol>
                <a:gridCol w="1412068">
                  <a:extLst>
                    <a:ext uri="{9D8B030D-6E8A-4147-A177-3AD203B41FA5}">
                      <a16:colId xmlns:a16="http://schemas.microsoft.com/office/drawing/2014/main" val="3743789345"/>
                    </a:ext>
                  </a:extLst>
                </a:gridCol>
                <a:gridCol w="1412068">
                  <a:extLst>
                    <a:ext uri="{9D8B030D-6E8A-4147-A177-3AD203B41FA5}">
                      <a16:colId xmlns:a16="http://schemas.microsoft.com/office/drawing/2014/main" val="3548800875"/>
                    </a:ext>
                  </a:extLst>
                </a:gridCol>
                <a:gridCol w="1412068">
                  <a:extLst>
                    <a:ext uri="{9D8B030D-6E8A-4147-A177-3AD203B41FA5}">
                      <a16:colId xmlns:a16="http://schemas.microsoft.com/office/drawing/2014/main" val="2405042903"/>
                    </a:ext>
                  </a:extLst>
                </a:gridCol>
              </a:tblGrid>
              <a:tr h="410705">
                <a:tc>
                  <a:txBody>
                    <a:bodyPr/>
                    <a:lstStyle/>
                    <a:p>
                      <a:pPr algn="ctr"/>
                      <a:r>
                        <a:rPr lang="en-US" sz="2000" b="1" i="0" dirty="0">
                          <a:latin typeface="Times New Roman" panose="02020603050405020304" pitchFamily="18" charset="0"/>
                          <a:cs typeface="Times New Roman" panose="02020603050405020304" pitchFamily="18" charset="0"/>
                        </a:rPr>
                        <a:t>Model</a:t>
                      </a:r>
                    </a:p>
                  </a:txBody>
                  <a:tcPr anchor="ctr"/>
                </a:tc>
                <a:tc>
                  <a:txBody>
                    <a:bodyPr/>
                    <a:lstStyle/>
                    <a:p>
                      <a:pPr algn="ctr"/>
                      <a:r>
                        <a:rPr lang="en-US" sz="2000" b="1" i="0" dirty="0">
                          <a:latin typeface="Times New Roman" panose="02020603050405020304" pitchFamily="18" charset="0"/>
                          <a:cs typeface="Times New Roman" panose="02020603050405020304" pitchFamily="18" charset="0"/>
                        </a:rPr>
                        <a:t>Objects</a:t>
                      </a:r>
                    </a:p>
                  </a:txBody>
                  <a:tcPr anchor="ctr"/>
                </a:tc>
                <a:tc>
                  <a:txBody>
                    <a:bodyPr/>
                    <a:lstStyle/>
                    <a:p>
                      <a:pPr algn="ctr"/>
                      <a:r>
                        <a:rPr lang="en-US" sz="2000" b="1" i="0" dirty="0">
                          <a:latin typeface="Times New Roman" panose="02020603050405020304" pitchFamily="18" charset="0"/>
                          <a:cs typeface="Times New Roman" panose="02020603050405020304" pitchFamily="18" charset="0"/>
                        </a:rPr>
                        <a:t>Easy</a:t>
                      </a:r>
                    </a:p>
                  </a:txBody>
                  <a:tcPr anchor="ctr"/>
                </a:tc>
                <a:tc>
                  <a:txBody>
                    <a:bodyPr/>
                    <a:lstStyle/>
                    <a:p>
                      <a:pPr algn="ctr"/>
                      <a:r>
                        <a:rPr lang="en-US" sz="2000" b="1" i="0" dirty="0">
                          <a:latin typeface="Times New Roman" panose="02020603050405020304" pitchFamily="18" charset="0"/>
                          <a:cs typeface="Times New Roman" panose="02020603050405020304" pitchFamily="18" charset="0"/>
                        </a:rPr>
                        <a:t>Moderate</a:t>
                      </a:r>
                    </a:p>
                  </a:txBody>
                  <a:tcPr anchor="ctr"/>
                </a:tc>
                <a:tc>
                  <a:txBody>
                    <a:bodyPr/>
                    <a:lstStyle/>
                    <a:p>
                      <a:pPr algn="ctr"/>
                      <a:r>
                        <a:rPr lang="en-US" sz="2000" b="1" i="0" dirty="0">
                          <a:latin typeface="Times New Roman" panose="02020603050405020304" pitchFamily="18" charset="0"/>
                          <a:cs typeface="Times New Roman" panose="02020603050405020304" pitchFamily="18" charset="0"/>
                        </a:rPr>
                        <a:t>Hard</a:t>
                      </a:r>
                    </a:p>
                  </a:txBody>
                  <a:tcPr anchor="ctr"/>
                </a:tc>
                <a:tc>
                  <a:txBody>
                    <a:bodyPr/>
                    <a:lstStyle/>
                    <a:p>
                      <a:pPr algn="ctr"/>
                      <a:r>
                        <a:rPr lang="en-US" sz="2000" b="1" i="0" dirty="0">
                          <a:latin typeface="Times New Roman" panose="02020603050405020304" pitchFamily="18" charset="0"/>
                          <a:cs typeface="Times New Roman" panose="02020603050405020304" pitchFamily="18" charset="0"/>
                        </a:rPr>
                        <a:t>Runtime</a:t>
                      </a:r>
                    </a:p>
                  </a:txBody>
                  <a:tcPr anchor="ctr"/>
                </a:tc>
                <a:extLst>
                  <a:ext uri="{0D108BD9-81ED-4DB2-BD59-A6C34878D82A}">
                    <a16:rowId xmlns:a16="http://schemas.microsoft.com/office/drawing/2014/main" val="2758649845"/>
                  </a:ext>
                </a:extLst>
              </a:tr>
              <a:tr h="328564">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0" i="1" dirty="0">
                          <a:latin typeface="Times New Roman" panose="02020603050405020304" pitchFamily="18" charset="0"/>
                          <a:cs typeface="Times New Roman" panose="02020603050405020304" pitchFamily="18" charset="0"/>
                        </a:rPr>
                        <a:t>F-</a:t>
                      </a:r>
                      <a:r>
                        <a:rPr lang="en-US" sz="1600" b="0" i="1" dirty="0" err="1">
                          <a:latin typeface="Times New Roman" panose="02020603050405020304" pitchFamily="18" charset="0"/>
                          <a:cs typeface="Times New Roman" panose="02020603050405020304" pitchFamily="18" charset="0"/>
                        </a:rPr>
                        <a:t>ConvNet</a:t>
                      </a:r>
                      <a:endParaRPr lang="en-US" sz="1600" b="0" i="1"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Car</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87.36 %</a:t>
                      </a:r>
                    </a:p>
                  </a:txBody>
                  <a:tcPr marL="19050" marR="19050" marT="9525" marB="9525" anchor="ctr"/>
                </a:tc>
                <a:tc>
                  <a:txBody>
                    <a:bodyPr/>
                    <a:lstStyle/>
                    <a:p>
                      <a:pPr algn="ctr"/>
                      <a:r>
                        <a:rPr lang="en-US" sz="1600">
                          <a:effectLst/>
                          <a:latin typeface="Times New Roman" panose="02020603050405020304" pitchFamily="18" charset="0"/>
                          <a:cs typeface="Times New Roman" panose="02020603050405020304" pitchFamily="18" charset="0"/>
                        </a:rPr>
                        <a:t>76.39 %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66.69 %</a:t>
                      </a:r>
                    </a:p>
                  </a:txBody>
                  <a:tcPr marL="19050" marR="19050" marT="9525" marB="9525" anchor="ctr"/>
                </a:tc>
                <a:tc rowSpan="3">
                  <a:txBody>
                    <a:bodyPr/>
                    <a:lstStyle/>
                    <a:p>
                      <a:pPr algn="ctr"/>
                      <a:r>
                        <a:rPr lang="en-US" sz="1600" dirty="0">
                          <a:latin typeface="Times New Roman" panose="02020603050405020304" pitchFamily="18" charset="0"/>
                          <a:cs typeface="Times New Roman" panose="02020603050405020304" pitchFamily="18" charset="0"/>
                        </a:rPr>
                        <a:t>470ms</a:t>
                      </a:r>
                    </a:p>
                  </a:txBody>
                  <a:tcPr anchor="ctr"/>
                </a:tc>
                <a:extLst>
                  <a:ext uri="{0D108BD9-81ED-4DB2-BD59-A6C34878D82A}">
                    <a16:rowId xmlns:a16="http://schemas.microsoft.com/office/drawing/2014/main" val="2235412735"/>
                  </a:ext>
                </a:extLst>
              </a:tr>
              <a:tr h="328564">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b="0" i="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Pedestrian</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52.16 %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43.38 %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38.80 %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736215916"/>
                  </a:ext>
                </a:extLst>
              </a:tr>
              <a:tr h="328564">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b="0" i="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Cyclist</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81.98 %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65.07 %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56.54 %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01286681"/>
                  </a:ext>
                </a:extLst>
              </a:tr>
              <a:tr h="32856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0" i="1" dirty="0">
                          <a:latin typeface="Times New Roman" panose="02020603050405020304" pitchFamily="18" charset="0"/>
                          <a:cs typeface="Times New Roman" panose="02020603050405020304" pitchFamily="18" charset="0"/>
                        </a:rPr>
                        <a:t>MV3D</a:t>
                      </a:r>
                    </a:p>
                  </a:txBody>
                  <a:tcPr anchor="ctr"/>
                </a:tc>
                <a:tc>
                  <a:txBody>
                    <a:bodyPr/>
                    <a:lstStyle/>
                    <a:p>
                      <a:pPr algn="ctr"/>
                      <a:r>
                        <a:rPr lang="en-US" sz="1600" dirty="0">
                          <a:latin typeface="Times New Roman" panose="02020603050405020304" pitchFamily="18" charset="0"/>
                          <a:cs typeface="Times New Roman" panose="02020603050405020304" pitchFamily="18" charset="0"/>
                        </a:rPr>
                        <a:t>Car</a:t>
                      </a:r>
                    </a:p>
                  </a:txBody>
                  <a:tcPr anchor="ctr"/>
                </a:tc>
                <a:tc>
                  <a:txBody>
                    <a:bodyPr/>
                    <a:lstStyle/>
                    <a:p>
                      <a:pPr algn="ctr"/>
                      <a:r>
                        <a:rPr lang="en-US" sz="1600">
                          <a:effectLst/>
                          <a:latin typeface="Times New Roman" panose="02020603050405020304" pitchFamily="18" charset="0"/>
                          <a:cs typeface="Times New Roman" panose="02020603050405020304" pitchFamily="18" charset="0"/>
                        </a:rPr>
                        <a:t>74.97 %</a:t>
                      </a:r>
                    </a:p>
                  </a:txBody>
                  <a:tcPr marL="19050" marR="19050" marT="9525" marB="9525" anchor="ctr"/>
                </a:tc>
                <a:tc>
                  <a:txBody>
                    <a:bodyPr/>
                    <a:lstStyle/>
                    <a:p>
                      <a:pPr algn="ctr"/>
                      <a:r>
                        <a:rPr lang="en-US" sz="1600">
                          <a:effectLst/>
                          <a:latin typeface="Times New Roman" panose="02020603050405020304" pitchFamily="18" charset="0"/>
                          <a:cs typeface="Times New Roman" panose="02020603050405020304" pitchFamily="18" charset="0"/>
                        </a:rPr>
                        <a:t>63.63 %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54.00 %</a:t>
                      </a:r>
                    </a:p>
                  </a:txBody>
                  <a:tcPr marL="19050" marR="19050" marT="9525" marB="9525" anchor="ctr"/>
                </a:tc>
                <a:tc>
                  <a:txBody>
                    <a:bodyPr/>
                    <a:lstStyle/>
                    <a:p>
                      <a:pPr algn="ctr"/>
                      <a:r>
                        <a:rPr lang="en-US" sz="1600" dirty="0">
                          <a:latin typeface="Times New Roman" panose="02020603050405020304" pitchFamily="18" charset="0"/>
                          <a:cs typeface="Times New Roman" panose="02020603050405020304" pitchFamily="18" charset="0"/>
                        </a:rPr>
                        <a:t>360ms</a:t>
                      </a:r>
                    </a:p>
                  </a:txBody>
                  <a:tcPr anchor="ctr"/>
                </a:tc>
                <a:extLst>
                  <a:ext uri="{0D108BD9-81ED-4DB2-BD59-A6C34878D82A}">
                    <a16:rowId xmlns:a16="http://schemas.microsoft.com/office/drawing/2014/main" val="3532941578"/>
                  </a:ext>
                </a:extLst>
              </a:tr>
              <a:tr h="328564">
                <a:tc row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0" i="1" dirty="0">
                          <a:latin typeface="Times New Roman" panose="02020603050405020304" pitchFamily="18" charset="0"/>
                          <a:cs typeface="Times New Roman" panose="02020603050405020304" pitchFamily="18" charset="0"/>
                        </a:rPr>
                        <a:t>AVOD</a:t>
                      </a:r>
                    </a:p>
                  </a:txBody>
                  <a:tcPr anchor="ctr"/>
                </a:tc>
                <a:tc>
                  <a:txBody>
                    <a:bodyPr/>
                    <a:lstStyle/>
                    <a:p>
                      <a:pPr algn="ctr"/>
                      <a:r>
                        <a:rPr lang="en-US" sz="1600" dirty="0">
                          <a:latin typeface="Times New Roman" panose="02020603050405020304" pitchFamily="18" charset="0"/>
                          <a:cs typeface="Times New Roman" panose="02020603050405020304" pitchFamily="18" charset="0"/>
                        </a:rPr>
                        <a:t>Car</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76.39 %</a:t>
                      </a:r>
                    </a:p>
                  </a:txBody>
                  <a:tcPr marL="19050" marR="19050" marT="9525" marB="9525" anchor="ctr"/>
                </a:tc>
                <a:tc>
                  <a:txBody>
                    <a:bodyPr/>
                    <a:lstStyle/>
                    <a:p>
                      <a:pPr algn="ctr"/>
                      <a:r>
                        <a:rPr lang="en-US" sz="1600">
                          <a:effectLst/>
                          <a:latin typeface="Times New Roman" panose="02020603050405020304" pitchFamily="18" charset="0"/>
                          <a:cs typeface="Times New Roman" panose="02020603050405020304" pitchFamily="18" charset="0"/>
                        </a:rPr>
                        <a:t>66.47 %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60.23 %</a:t>
                      </a:r>
                    </a:p>
                  </a:txBody>
                  <a:tcPr marL="19050" marR="19050" marT="9525" marB="9525" anchor="ctr"/>
                </a:tc>
                <a:tc rowSpan="3">
                  <a:txBody>
                    <a:bodyPr/>
                    <a:lstStyle/>
                    <a:p>
                      <a:pPr algn="ctr"/>
                      <a:r>
                        <a:rPr lang="en-US" sz="1600" dirty="0">
                          <a:latin typeface="Times New Roman" panose="02020603050405020304" pitchFamily="18" charset="0"/>
                          <a:cs typeface="Times New Roman" panose="02020603050405020304" pitchFamily="18" charset="0"/>
                        </a:rPr>
                        <a:t>80ms</a:t>
                      </a:r>
                    </a:p>
                  </a:txBody>
                  <a:tcPr anchor="ctr"/>
                </a:tc>
                <a:extLst>
                  <a:ext uri="{0D108BD9-81ED-4DB2-BD59-A6C34878D82A}">
                    <a16:rowId xmlns:a16="http://schemas.microsoft.com/office/drawing/2014/main" val="3768384769"/>
                  </a:ext>
                </a:extLst>
              </a:tr>
              <a:tr h="328564">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b="0" i="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Pedestrian</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36.10 %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27.86 %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25.76 %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64653338"/>
                  </a:ext>
                </a:extLst>
              </a:tr>
              <a:tr h="328564">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b="0" i="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Cyclist</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57.19 %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42.08 %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38.29 %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42422675"/>
                  </a:ext>
                </a:extLst>
              </a:tr>
              <a:tr h="328564">
                <a:tc rowSpan="3">
                  <a:txBody>
                    <a:bodyPr/>
                    <a:lstStyle/>
                    <a:p>
                      <a:pPr algn="ctr"/>
                      <a:r>
                        <a:rPr lang="en-US" sz="1600" i="1" dirty="0">
                          <a:latin typeface="Times New Roman" panose="02020603050405020304" pitchFamily="18" charset="0"/>
                          <a:cs typeface="Times New Roman" panose="02020603050405020304" pitchFamily="18" charset="0"/>
                        </a:rPr>
                        <a:t>SECOND</a:t>
                      </a:r>
                    </a:p>
                  </a:txBody>
                  <a:tcPr anchor="ctr"/>
                </a:tc>
                <a:tc>
                  <a:txBody>
                    <a:bodyPr/>
                    <a:lstStyle/>
                    <a:p>
                      <a:pPr algn="ctr"/>
                      <a:r>
                        <a:rPr lang="en-US" sz="1600" dirty="0">
                          <a:latin typeface="Times New Roman" panose="02020603050405020304" pitchFamily="18" charset="0"/>
                          <a:cs typeface="Times New Roman" panose="02020603050405020304" pitchFamily="18" charset="0"/>
                        </a:rPr>
                        <a:t>Car</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83.34 %</a:t>
                      </a:r>
                    </a:p>
                  </a:txBody>
                  <a:tcPr marL="19050" marR="19050" marT="9525" marB="9525" anchor="ctr"/>
                </a:tc>
                <a:tc>
                  <a:txBody>
                    <a:bodyPr/>
                    <a:lstStyle/>
                    <a:p>
                      <a:pPr algn="ctr"/>
                      <a:r>
                        <a:rPr lang="en-US" sz="1600">
                          <a:effectLst/>
                          <a:latin typeface="Times New Roman" panose="02020603050405020304" pitchFamily="18" charset="0"/>
                          <a:cs typeface="Times New Roman" panose="02020603050405020304" pitchFamily="18" charset="0"/>
                        </a:rPr>
                        <a:t>72.55 %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65.82 %</a:t>
                      </a:r>
                    </a:p>
                  </a:txBody>
                  <a:tcPr marL="19050" marR="19050" marT="9525" marB="9525" anchor="ctr"/>
                </a:tc>
                <a:tc rowSpan="3">
                  <a:txBody>
                    <a:bodyPr/>
                    <a:lstStyle/>
                    <a:p>
                      <a:pPr algn="ctr"/>
                      <a:r>
                        <a:rPr lang="en-US" sz="1600" dirty="0">
                          <a:latin typeface="Times New Roman" panose="02020603050405020304" pitchFamily="18" charset="0"/>
                          <a:cs typeface="Times New Roman" panose="02020603050405020304" pitchFamily="18" charset="0"/>
                        </a:rPr>
                        <a:t>38ms</a:t>
                      </a:r>
                    </a:p>
                  </a:txBody>
                  <a:tcPr anchor="ctr"/>
                </a:tc>
                <a:extLst>
                  <a:ext uri="{0D108BD9-81ED-4DB2-BD59-A6C34878D82A}">
                    <a16:rowId xmlns:a16="http://schemas.microsoft.com/office/drawing/2014/main" val="3029012178"/>
                  </a:ext>
                </a:extLst>
              </a:tr>
              <a:tr h="328564">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Pedestrian</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48.96 %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38.78 %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34.91 %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695995366"/>
                  </a:ext>
                </a:extLst>
              </a:tr>
              <a:tr h="328564">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a:latin typeface="Times New Roman" panose="02020603050405020304" pitchFamily="18" charset="0"/>
                          <a:cs typeface="Times New Roman" panose="02020603050405020304" pitchFamily="18" charset="0"/>
                        </a:rPr>
                        <a:t>Cyclist</a:t>
                      </a:r>
                    </a:p>
                  </a:txBody>
                  <a:tcPr anchor="ctr"/>
                </a:tc>
                <a:tc>
                  <a:txBody>
                    <a:bodyPr/>
                    <a:lstStyle/>
                    <a:p>
                      <a:pPr algn="ctr"/>
                      <a:r>
                        <a:rPr lang="en-US" sz="1600" dirty="0">
                          <a:effectLst/>
                          <a:latin typeface="Times New Roman" panose="02020603050405020304" pitchFamily="18" charset="0"/>
                          <a:cs typeface="Times New Roman" panose="02020603050405020304" pitchFamily="18" charset="0"/>
                        </a:rPr>
                        <a:t>71.33 %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52.08 %</a:t>
                      </a:r>
                    </a:p>
                  </a:txBody>
                  <a:tcPr marL="19050" marR="19050" marT="9525" marB="9525" anchor="ctr"/>
                </a:tc>
                <a:tc>
                  <a:txBody>
                    <a:bodyPr/>
                    <a:lstStyle/>
                    <a:p>
                      <a:pPr algn="ctr"/>
                      <a:r>
                        <a:rPr lang="en-US" sz="1600" dirty="0">
                          <a:effectLst/>
                          <a:latin typeface="Times New Roman" panose="02020603050405020304" pitchFamily="18" charset="0"/>
                          <a:cs typeface="Times New Roman" panose="02020603050405020304" pitchFamily="18" charset="0"/>
                        </a:rPr>
                        <a:t>45.83 %</a:t>
                      </a:r>
                    </a:p>
                  </a:txBody>
                  <a:tcPr marL="19050" marR="19050" marT="9525" marB="9525" anchor="ctr"/>
                </a:tc>
                <a:tc vMerge="1">
                  <a:txBody>
                    <a:bodyPr/>
                    <a:lstStyle/>
                    <a:p>
                      <a:pPr algn="ctr"/>
                      <a:endParaRPr lang="en-US"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77916800"/>
                  </a:ext>
                </a:extLst>
              </a:tr>
            </a:tbl>
          </a:graphicData>
        </a:graphic>
      </p:graphicFrame>
      <p:sp>
        <p:nvSpPr>
          <p:cNvPr id="5" name="TextBox 4">
            <a:extLst>
              <a:ext uri="{FF2B5EF4-FFF2-40B4-BE49-F238E27FC236}">
                <a16:creationId xmlns:a16="http://schemas.microsoft.com/office/drawing/2014/main" id="{DB9E9438-2D40-1347-906A-C2379254F237}"/>
              </a:ext>
            </a:extLst>
          </p:cNvPr>
          <p:cNvSpPr txBox="1"/>
          <p:nvPr/>
        </p:nvSpPr>
        <p:spPr>
          <a:xfrm>
            <a:off x="1859796" y="5106176"/>
            <a:ext cx="6641843" cy="1156086"/>
          </a:xfrm>
          <a:prstGeom prst="rect">
            <a:avLst/>
          </a:prstGeom>
          <a:noFill/>
        </p:spPr>
        <p:txBody>
          <a:bodyPr wrap="square" rtlCol="0" anchor="ctr">
            <a:spAutoFit/>
          </a:bodyPr>
          <a:lstStyle/>
          <a:p>
            <a:pPr algn="just">
              <a:lnSpc>
                <a:spcPct val="150000"/>
              </a:lnSpc>
            </a:pPr>
            <a:r>
              <a:rPr lang="en-US" sz="1600" i="1" dirty="0">
                <a:latin typeface="Times New Roman" panose="02020603050405020304" pitchFamily="18" charset="0"/>
                <a:cs typeface="Times New Roman" panose="02020603050405020304" pitchFamily="18" charset="0"/>
              </a:rPr>
              <a:t>Note</a:t>
            </a:r>
            <a:r>
              <a:rPr lang="en-US" sz="1600" dirty="0">
                <a:latin typeface="Times New Roman" panose="02020603050405020304" pitchFamily="18" charset="0"/>
                <a:cs typeface="Times New Roman" panose="02020603050405020304" pitchFamily="18" charset="0"/>
              </a:rPr>
              <a:t>: </a:t>
            </a:r>
          </a:p>
          <a:p>
            <a:pPr marL="285750" indent="-285750" algn="just">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Results for object detection are given in terms of average precision (AP)</a:t>
            </a:r>
          </a:p>
          <a:p>
            <a:pPr marL="285750" indent="-285750" algn="just">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Results from </a:t>
            </a:r>
            <a:r>
              <a:rPr lang="en-US" sz="1600" i="1" dirty="0">
                <a:latin typeface="Times New Roman" panose="02020603050405020304" pitchFamily="18" charset="0"/>
                <a:cs typeface="Times New Roman" panose="02020603050405020304" pitchFamily="18" charset="0"/>
                <a:hlinkClick r:id="rId3"/>
              </a:rPr>
              <a:t>http://www.cvlibs.net/datasets/kitti/eval_object.php</a:t>
            </a:r>
            <a:endParaRPr lang="en-US" sz="16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3200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DDA0B47D-080F-AD44-A7E5-CE5938402298}"/>
              </a:ext>
            </a:extLst>
          </p:cNvPr>
          <p:cNvSpPr>
            <a:spLocks noGrp="1"/>
          </p:cNvSpPr>
          <p:nvPr>
            <p:ph idx="1"/>
          </p:nvPr>
        </p:nvSpPr>
        <p:spPr>
          <a:xfrm>
            <a:off x="1449468" y="2443418"/>
            <a:ext cx="2509284" cy="1971164"/>
          </a:xfrm>
        </p:spPr>
        <p:txBody>
          <a:bodyPr anchor="ctr">
            <a:normAutofit/>
          </a:bodyPr>
          <a:lstStyle/>
          <a:p>
            <a:pPr marL="0" indent="0">
              <a:buNone/>
            </a:pPr>
            <a:r>
              <a:rPr lang="en-US" sz="2400" dirty="0">
                <a:solidFill>
                  <a:schemeClr val="bg1"/>
                </a:solidFill>
                <a:latin typeface="Times New Roman" panose="02020603050405020304" pitchFamily="18" charset="0"/>
                <a:cs typeface="Times New Roman" panose="02020603050405020304" pitchFamily="18" charset="0"/>
              </a:rPr>
              <a:t>- 7 cameras</a:t>
            </a:r>
          </a:p>
          <a:p>
            <a:pPr marL="0" indent="0">
              <a:buNone/>
            </a:pPr>
            <a:r>
              <a:rPr lang="en-US" sz="2400" dirty="0">
                <a:solidFill>
                  <a:schemeClr val="bg1"/>
                </a:solidFill>
                <a:latin typeface="Times New Roman" panose="02020603050405020304" pitchFamily="18" charset="0"/>
                <a:cs typeface="Times New Roman" panose="02020603050405020304" pitchFamily="18" charset="0"/>
              </a:rPr>
              <a:t>- 3 lidars</a:t>
            </a:r>
          </a:p>
        </p:txBody>
      </p:sp>
      <p:sp>
        <p:nvSpPr>
          <p:cNvPr id="5" name="TextBox 4">
            <a:extLst>
              <a:ext uri="{FF2B5EF4-FFF2-40B4-BE49-F238E27FC236}">
                <a16:creationId xmlns:a16="http://schemas.microsoft.com/office/drawing/2014/main" id="{129122F4-87DA-3749-80D7-075881679557}"/>
              </a:ext>
            </a:extLst>
          </p:cNvPr>
          <p:cNvSpPr txBox="1"/>
          <p:nvPr/>
        </p:nvSpPr>
        <p:spPr>
          <a:xfrm>
            <a:off x="382097" y="1578532"/>
            <a:ext cx="3934048" cy="646331"/>
          </a:xfrm>
          <a:prstGeom prst="rect">
            <a:avLst/>
          </a:prstGeom>
          <a:noFill/>
        </p:spPr>
        <p:txBody>
          <a:bodyPr wrap="square" rtlCol="0" anchor="ctr">
            <a:spAutoFit/>
          </a:bodyPr>
          <a:lstStyle/>
          <a:p>
            <a:pPr algn="just"/>
            <a:r>
              <a:rPr lang="en-US" sz="3600" b="1" dirty="0">
                <a:solidFill>
                  <a:schemeClr val="bg1"/>
                </a:solidFill>
                <a:latin typeface="Times New Roman" panose="02020603050405020304" pitchFamily="18" charset="0"/>
                <a:cs typeface="Times New Roman" panose="02020603050405020304" pitchFamily="18" charset="0"/>
              </a:rPr>
              <a:t>Data Visualization</a:t>
            </a:r>
            <a:endParaRPr lang="en-US" sz="2400" b="1" dirty="0">
              <a:solidFill>
                <a:schemeClr val="bg1"/>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FEB0ECA5-38FB-2845-8707-0C207D3FDC25}"/>
              </a:ext>
            </a:extLst>
          </p:cNvPr>
          <p:cNvPicPr>
            <a:picLocks noChangeAspect="1"/>
          </p:cNvPicPr>
          <p:nvPr/>
        </p:nvPicPr>
        <p:blipFill>
          <a:blip r:embed="rId4"/>
          <a:stretch>
            <a:fillRect/>
          </a:stretch>
        </p:blipFill>
        <p:spPr>
          <a:xfrm>
            <a:off x="6283169" y="0"/>
            <a:ext cx="4617506" cy="6858000"/>
          </a:xfrm>
          <a:prstGeom prst="rect">
            <a:avLst/>
          </a:prstGeom>
        </p:spPr>
      </p:pic>
    </p:spTree>
    <p:extLst>
      <p:ext uri="{BB962C8B-B14F-4D97-AF65-F5344CB8AC3E}">
        <p14:creationId xmlns:p14="http://schemas.microsoft.com/office/powerpoint/2010/main" val="252688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880</TotalTime>
  <Words>1089</Words>
  <Application>Microsoft Macintosh PowerPoint</Application>
  <PresentationFormat>Widescreen</PresentationFormat>
  <Paragraphs>122</Paragraphs>
  <Slides>12</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Eras Medium ITC</vt:lpstr>
      <vt:lpstr>Times New Roman</vt:lpstr>
      <vt:lpstr>Office Theme</vt:lpstr>
      <vt:lpstr>Lyft 3D Object Detection for Autonomous Vehicles</vt:lpstr>
      <vt:lpstr>Model Selection</vt:lpstr>
      <vt:lpstr>PowerPoint Presentation</vt:lpstr>
      <vt:lpstr>PowerPoint Presentation</vt:lpstr>
      <vt:lpstr>PowerPoint Presentation</vt:lpstr>
      <vt:lpstr>PowerPoint Presentation</vt:lpstr>
      <vt:lpstr>Model Comparison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Lyft 3D Object Detection for Autonomous Vehicles</dc:title>
  <dc:creator>Tu, Fengxu</dc:creator>
  <cp:lastModifiedBy>Tu, Fengxu</cp:lastModifiedBy>
  <cp:revision>20</cp:revision>
  <dcterms:created xsi:type="dcterms:W3CDTF">2019-11-03T22:19:18Z</dcterms:created>
  <dcterms:modified xsi:type="dcterms:W3CDTF">2019-11-04T16:10:30Z</dcterms:modified>
</cp:coreProperties>
</file>